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3" r:id="rId2"/>
    <p:sldId id="256" r:id="rId3"/>
    <p:sldId id="302" r:id="rId4"/>
    <p:sldId id="258" r:id="rId5"/>
    <p:sldId id="260" r:id="rId6"/>
    <p:sldId id="259" r:id="rId7"/>
    <p:sldId id="264" r:id="rId8"/>
    <p:sldId id="263" r:id="rId9"/>
    <p:sldId id="266" r:id="rId10"/>
    <p:sldId id="265" r:id="rId11"/>
    <p:sldId id="268" r:id="rId12"/>
    <p:sldId id="267" r:id="rId13"/>
    <p:sldId id="270" r:id="rId14"/>
    <p:sldId id="271" r:id="rId15"/>
    <p:sldId id="269" r:id="rId16"/>
    <p:sldId id="272" r:id="rId17"/>
    <p:sldId id="274" r:id="rId18"/>
    <p:sldId id="273" r:id="rId19"/>
    <p:sldId id="276" r:id="rId20"/>
    <p:sldId id="275" r:id="rId21"/>
    <p:sldId id="278" r:id="rId22"/>
    <p:sldId id="277" r:id="rId23"/>
    <p:sldId id="280" r:id="rId24"/>
    <p:sldId id="279" r:id="rId25"/>
    <p:sldId id="282" r:id="rId26"/>
    <p:sldId id="281" r:id="rId27"/>
    <p:sldId id="284" r:id="rId28"/>
    <p:sldId id="283" r:id="rId29"/>
    <p:sldId id="286" r:id="rId30"/>
    <p:sldId id="285" r:id="rId31"/>
    <p:sldId id="288" r:id="rId32"/>
    <p:sldId id="287" r:id="rId33"/>
    <p:sldId id="290" r:id="rId34"/>
    <p:sldId id="289" r:id="rId35"/>
    <p:sldId id="292" r:id="rId36"/>
    <p:sldId id="291" r:id="rId37"/>
    <p:sldId id="294" r:id="rId38"/>
    <p:sldId id="293" r:id="rId39"/>
    <p:sldId id="296" r:id="rId40"/>
    <p:sldId id="295" r:id="rId41"/>
    <p:sldId id="298" r:id="rId42"/>
    <p:sldId id="297" r:id="rId43"/>
    <p:sldId id="300" r:id="rId44"/>
    <p:sldId id="299" r:id="rId45"/>
    <p:sldId id="301" r:id="rId46"/>
    <p:sldId id="26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82C5E-B0C2-7A40-2947-E99EBFF1F145}" v="236" dt="2024-09-09T18:16:34.348"/>
    <p1510:client id="{4BC5F7A8-F404-DD2E-F9C9-5A3B4BC852BF}" v="1063" dt="2024-09-09T16:30:46.524"/>
    <p1510:client id="{5A9DC1BC-7F8A-8A72-8F79-D45EEBD5E81D}" v="1521" dt="2024-09-10T06:04:58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3DBC-F0B5-2134-6CDC-7F7031407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78979-C8A2-C3F6-3960-48A4FEF7B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/>
              <a:t>Phase - 2</a:t>
            </a:r>
          </a:p>
        </p:txBody>
      </p:sp>
    </p:spTree>
    <p:extLst>
      <p:ext uri="{BB962C8B-B14F-4D97-AF65-F5344CB8AC3E}">
        <p14:creationId xmlns:p14="http://schemas.microsoft.com/office/powerpoint/2010/main" val="268046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365125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Admin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 Admin 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7037595" y="1844450"/>
            <a:ext cx="460586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SELECT </a:t>
            </a:r>
            <a:r>
              <a:rPr lang="en-US" sz="1400" dirty="0" err="1">
                <a:ea typeface="+mn-lt"/>
                <a:cs typeface="+mn-lt"/>
              </a:rPr>
              <a:t>A.AdminID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U.Bio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U.PhotoURL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U.UserType</a:t>
            </a:r>
            <a:endParaRPr lang="en-US" dirty="0" err="1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FROM Admin A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User U ON </a:t>
            </a:r>
            <a:r>
              <a:rPr lang="en-US" sz="1400" dirty="0" err="1">
                <a:ea typeface="+mn-lt"/>
                <a:cs typeface="+mn-lt"/>
              </a:rPr>
              <a:t>A.UserID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054529" y="3430539"/>
            <a:ext cx="4588933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A.AdminID</a:t>
            </a:r>
            <a:r>
              <a:rPr lang="en-US" sz="1400" dirty="0">
                <a:ea typeface="+mn-lt"/>
                <a:cs typeface="+mn-lt"/>
              </a:rPr>
              <a:t>: Displays the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AdminID</a:t>
            </a:r>
            <a:r>
              <a:rPr lang="en-US" sz="1400" dirty="0">
                <a:ea typeface="+mn-lt"/>
                <a:cs typeface="+mn-lt"/>
              </a:rPr>
              <a:t>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Admin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: Displays the user ID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U.Bio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U.PhotoURL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U.UserType</a:t>
            </a:r>
            <a:r>
              <a:rPr lang="en-US" sz="1400" dirty="0">
                <a:ea typeface="+mn-lt"/>
                <a:cs typeface="+mn-lt"/>
              </a:rPr>
              <a:t>: Display respective fields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>
              <a:buFont typeface="Arial"/>
            </a:pP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This should return all admins along with their corresponding user details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545EA-9FB7-FEC9-AF22-08BF2ABA6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6" y="1845879"/>
            <a:ext cx="6445955" cy="287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0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21229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City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640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 </a:t>
            </a:r>
            <a:r>
              <a:rPr lang="en-US" dirty="0">
                <a:ea typeface="+mn-lt"/>
                <a:cs typeface="+mn-lt"/>
              </a:rPr>
              <a:t>City </a:t>
            </a:r>
            <a:r>
              <a:rPr lang="en-US" dirty="0"/>
              <a:t>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449245" y="3873885"/>
            <a:ext cx="41091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City</a:t>
            </a:r>
            <a:r>
              <a:rPr lang="en-US" dirty="0"/>
              <a:t>' to insert the values in the </a:t>
            </a:r>
            <a:r>
              <a:rPr lang="en-US">
                <a:ea typeface="+mn-lt"/>
                <a:cs typeface="+mn-lt"/>
              </a:rPr>
              <a:t>City </a:t>
            </a:r>
            <a:r>
              <a:rPr lang="en-US" dirty="0"/>
              <a:t>table</a:t>
            </a:r>
          </a:p>
        </p:txBody>
      </p:sp>
      <p:pic>
        <p:nvPicPr>
          <p:cNvPr id="2" name="Picture 1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9B2D9E6-153A-8D59-32AB-A7C0082B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2576512"/>
            <a:ext cx="3905956" cy="110102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4E5793-20D1-C9B3-9C1C-8FA3AF8BD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947" y="1715911"/>
            <a:ext cx="4248150" cy="411480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36E5A72-1799-2CE6-3820-8573E88D7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692" y="1625600"/>
            <a:ext cx="24955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7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365125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City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 City 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7037595" y="1844450"/>
            <a:ext cx="46058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SELECT </a:t>
            </a:r>
            <a:r>
              <a:rPr lang="en-US" sz="1400" dirty="0" err="1">
                <a:ea typeface="+mn-lt"/>
                <a:cs typeface="+mn-lt"/>
              </a:rPr>
              <a:t>C.CityID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C.Name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CityName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C.State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C.Country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L.Title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L.Description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L.Price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L.Location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FROM City C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Listing L ON </a:t>
            </a:r>
            <a:r>
              <a:rPr lang="en-US" sz="1400" dirty="0" err="1">
                <a:ea typeface="+mn-lt"/>
                <a:cs typeface="+mn-lt"/>
              </a:rPr>
              <a:t>C.CityID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L.CityID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054529" y="3430539"/>
            <a:ext cx="458893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C.CityID</a:t>
            </a:r>
            <a:r>
              <a:rPr lang="en-US" sz="1400" dirty="0">
                <a:ea typeface="+mn-lt"/>
                <a:cs typeface="+mn-lt"/>
              </a:rPr>
              <a:t>: Displays the </a:t>
            </a:r>
            <a:r>
              <a:rPr lang="en-US" sz="1400" dirty="0" err="1">
                <a:latin typeface="Consolas"/>
              </a:rPr>
              <a:t>CityID</a:t>
            </a:r>
            <a:r>
              <a:rPr lang="en-US" sz="1400" dirty="0">
                <a:ea typeface="+mn-lt"/>
                <a:cs typeface="+mn-lt"/>
              </a:rPr>
              <a:t> from the </a:t>
            </a:r>
            <a:r>
              <a:rPr lang="en-US" sz="1400" dirty="0">
                <a:latin typeface="Consolas"/>
              </a:rPr>
              <a:t>City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C.Name</a:t>
            </a:r>
            <a:r>
              <a:rPr lang="en-US" sz="1400" dirty="0">
                <a:ea typeface="+mn-lt"/>
                <a:cs typeface="+mn-lt"/>
              </a:rPr>
              <a:t>: Displays the city name.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C.State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C.Country</a:t>
            </a:r>
            <a:r>
              <a:rPr lang="en-US" sz="1400" dirty="0">
                <a:ea typeface="+mn-lt"/>
                <a:cs typeface="+mn-lt"/>
              </a:rPr>
              <a:t>: Display state and country from the </a:t>
            </a:r>
            <a:r>
              <a:rPr lang="en-US" sz="1400" dirty="0">
                <a:latin typeface="Consolas"/>
              </a:rPr>
              <a:t>City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: Displays the </a:t>
            </a:r>
            <a:r>
              <a:rPr lang="en-US" sz="1400" dirty="0" err="1">
                <a:latin typeface="Consolas"/>
              </a:rPr>
              <a:t>ListingID</a:t>
            </a:r>
            <a:r>
              <a:rPr lang="en-US" sz="1400" dirty="0">
                <a:ea typeface="+mn-lt"/>
                <a:cs typeface="+mn-lt"/>
              </a:rPr>
              <a:t> from the </a:t>
            </a:r>
            <a:r>
              <a:rPr lang="en-US" sz="1400" dirty="0">
                <a:latin typeface="Consolas"/>
              </a:rPr>
              <a:t>Listing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L.Title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L.Description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L.Price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L.Location</a:t>
            </a:r>
            <a:r>
              <a:rPr lang="en-US" sz="1400" dirty="0">
                <a:ea typeface="+mn-lt"/>
                <a:cs typeface="+mn-lt"/>
              </a:rPr>
              <a:t>: Display listing details from the </a:t>
            </a:r>
            <a:r>
              <a:rPr lang="en-US" sz="1400" dirty="0">
                <a:latin typeface="Consolas"/>
              </a:rPr>
              <a:t>Listing</a:t>
            </a:r>
            <a:r>
              <a:rPr lang="en-US" sz="1400" dirty="0">
                <a:ea typeface="+mn-lt"/>
                <a:cs typeface="+mn-lt"/>
              </a:rPr>
              <a:t> table that are associated with the city.</a:t>
            </a:r>
            <a:endParaRPr lang="en-US" dirty="0"/>
          </a:p>
          <a:p>
            <a:pPr>
              <a:buFont typeface="Arial"/>
            </a:pPr>
            <a:endParaRPr lang="en-US" sz="1400" dirty="0"/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This query will return city details and all the listings available in each city.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screenshot of a list of apartments&#10;&#10;Description automatically generated">
            <a:extLst>
              <a:ext uri="{FF2B5EF4-FFF2-40B4-BE49-F238E27FC236}">
                <a16:creationId xmlns:a16="http://schemas.microsoft.com/office/drawing/2014/main" id="{E2A413FF-54D5-EA7F-3213-57AF239D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846117"/>
            <a:ext cx="6534912" cy="27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65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21229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Listing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640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>
                <a:ea typeface="+mn-lt"/>
                <a:cs typeface="+mn-lt"/>
              </a:rPr>
              <a:t>Listing </a:t>
            </a:r>
            <a:r>
              <a:rPr lang="en-US" dirty="0"/>
              <a:t>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449245" y="4532253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Listing</a:t>
            </a:r>
            <a:r>
              <a:rPr lang="en-US" dirty="0"/>
              <a:t>' to insert the values in the </a:t>
            </a:r>
            <a:r>
              <a:rPr lang="en-US" dirty="0">
                <a:ea typeface="+mn-lt"/>
                <a:cs typeface="+mn-lt"/>
              </a:rPr>
              <a:t>Listing </a:t>
            </a:r>
            <a:r>
              <a:rPr lang="en-US" dirty="0"/>
              <a:t>table</a:t>
            </a:r>
          </a:p>
        </p:txBody>
      </p:sp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FD44ED3C-E0EF-AB01-5358-5EF7BA03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4" y="2352675"/>
            <a:ext cx="3828288" cy="19453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130241C-A8EA-ECB9-2AFB-E8DE3AD3BFAB}"/>
              </a:ext>
            </a:extLst>
          </p:cNvPr>
          <p:cNvGrpSpPr/>
          <p:nvPr/>
        </p:nvGrpSpPr>
        <p:grpSpPr>
          <a:xfrm>
            <a:off x="4546854" y="575691"/>
            <a:ext cx="7336917" cy="5811393"/>
            <a:chOff x="4668774" y="764667"/>
            <a:chExt cx="6599301" cy="5079873"/>
          </a:xfrm>
        </p:grpSpPr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89D051AE-F3CE-4532-B0F8-8F2412E13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8299" y="764667"/>
              <a:ext cx="6589776" cy="3307461"/>
            </a:xfrm>
            <a:prstGeom prst="rect">
              <a:avLst/>
            </a:prstGeom>
          </p:spPr>
        </p:pic>
        <p:pic>
          <p:nvPicPr>
            <p:cNvPr id="7" name="Picture 6" descr="A close-up of a text&#10;&#10;Description automatically generated">
              <a:extLst>
                <a:ext uri="{FF2B5EF4-FFF2-40B4-BE49-F238E27FC236}">
                  <a16:creationId xmlns:a16="http://schemas.microsoft.com/office/drawing/2014/main" id="{50A45EA6-D2E7-2159-EDD0-DC8923FD5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8774" y="4053078"/>
              <a:ext cx="6589776" cy="1791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4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924863-D037-C2B8-72CA-7EEC69C7AAE2}"/>
              </a:ext>
            </a:extLst>
          </p:cNvPr>
          <p:cNvGrpSpPr/>
          <p:nvPr/>
        </p:nvGrpSpPr>
        <p:grpSpPr>
          <a:xfrm>
            <a:off x="837142" y="549275"/>
            <a:ext cx="10513484" cy="5755570"/>
            <a:chOff x="611364" y="961319"/>
            <a:chExt cx="10513484" cy="5755570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12601F5-4111-3DD6-D4AA-512AAB8F3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364" y="961319"/>
              <a:ext cx="4872920" cy="3296356"/>
            </a:xfrm>
            <a:prstGeom prst="rect">
              <a:avLst/>
            </a:prstGeom>
          </p:spPr>
        </p:pic>
        <p:pic>
          <p:nvPicPr>
            <p:cNvPr id="5" name="Picture 4" descr="A table with text on it&#10;&#10;Description automatically generated">
              <a:extLst>
                <a:ext uri="{FF2B5EF4-FFF2-40B4-BE49-F238E27FC236}">
                  <a16:creationId xmlns:a16="http://schemas.microsoft.com/office/drawing/2014/main" id="{368503F9-C722-50FE-0303-DEEF4A4BB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128" y="4259439"/>
              <a:ext cx="4882445" cy="2457450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D1D974E-8296-2FF6-0312-2133FA5D5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403" y="2353380"/>
              <a:ext cx="4882445" cy="215935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E0D026-D0E1-3330-333B-55196A85A1CC}"/>
              </a:ext>
            </a:extLst>
          </p:cNvPr>
          <p:cNvSpPr txBox="1"/>
          <p:nvPr/>
        </p:nvSpPr>
        <p:spPr>
          <a:xfrm>
            <a:off x="6370267" y="55495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Listing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4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365125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Listing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 Listing 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33163" y="1844450"/>
            <a:ext cx="1126879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SELECT </a:t>
            </a:r>
            <a:r>
              <a:rPr lang="en-US" sz="1400" dirty="0" err="1">
                <a:ea typeface="+mn-lt"/>
                <a:cs typeface="+mn-lt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L.Title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L.Description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L.Price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L.Location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L.PhotoURL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L.HouseRules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L.NeighborhoodInfo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H.HostID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HostName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HostEmail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HostPhone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C.CityID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C.Name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CityName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C.State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C.Country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FROM Listing L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Host H ON </a:t>
            </a:r>
            <a:r>
              <a:rPr lang="en-US" sz="1400" dirty="0" err="1">
                <a:ea typeface="+mn-lt"/>
                <a:cs typeface="+mn-lt"/>
              </a:rPr>
              <a:t>L.HostID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H.HostID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INNER JOIN User U ON </a:t>
            </a:r>
            <a:r>
              <a:rPr lang="en-US" sz="1400" dirty="0" err="1">
                <a:ea typeface="+mn-lt"/>
                <a:cs typeface="+mn-lt"/>
              </a:rPr>
              <a:t>H.UserID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INNER JOIN City C ON </a:t>
            </a:r>
            <a:r>
              <a:rPr lang="en-US" sz="1400" dirty="0" err="1">
                <a:ea typeface="+mn-lt"/>
                <a:cs typeface="+mn-lt"/>
              </a:rPr>
              <a:t>L.CityID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C.CityID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495233" y="3784107"/>
            <a:ext cx="1111774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latin typeface="Consolas"/>
              </a:rPr>
              <a:t>L.ListingID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L.Title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L.Description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L.Price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L.Location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L.PhotoURL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L.HouseRules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L.NeighborhoodInfo</a:t>
            </a:r>
            <a:r>
              <a:rPr lang="en-US" sz="1400">
                <a:ea typeface="+mn-lt"/>
                <a:cs typeface="+mn-lt"/>
              </a:rPr>
              <a:t>: Display listing details from the </a:t>
            </a:r>
            <a:r>
              <a:rPr lang="en-US" sz="1400">
                <a:latin typeface="Consolas"/>
              </a:rPr>
              <a:t>Listing</a:t>
            </a:r>
            <a:r>
              <a:rPr lang="en-US" sz="1400">
                <a:ea typeface="+mn-lt"/>
                <a:cs typeface="+mn-lt"/>
              </a:rPr>
              <a:t> table.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H.HostID</a:t>
            </a:r>
            <a:r>
              <a:rPr lang="en-US" sz="1400" dirty="0">
                <a:ea typeface="+mn-lt"/>
                <a:cs typeface="+mn-lt"/>
              </a:rPr>
              <a:t>: Retrieves the corresponding </a:t>
            </a:r>
            <a:r>
              <a:rPr lang="en-US" sz="1400" dirty="0" err="1">
                <a:latin typeface="Consolas"/>
              </a:rPr>
              <a:t>HostID</a:t>
            </a:r>
            <a:r>
              <a:rPr lang="en-US" sz="1400" dirty="0">
                <a:ea typeface="+mn-lt"/>
                <a:cs typeface="+mn-lt"/>
              </a:rPr>
              <a:t> from the </a:t>
            </a:r>
            <a:r>
              <a:rPr lang="en-US" sz="1400" dirty="0">
                <a:latin typeface="Consolas"/>
              </a:rPr>
              <a:t>Host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U.Phone</a:t>
            </a:r>
            <a:r>
              <a:rPr lang="en-US" sz="1400" dirty="0">
                <a:ea typeface="+mn-lt"/>
                <a:cs typeface="+mn-lt"/>
              </a:rPr>
              <a:t>: Retrieves the host's name, email, and phone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 (since hosts are also users).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C.CityID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C.Name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C.State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C.Country</a:t>
            </a:r>
            <a:r>
              <a:rPr lang="en-US" sz="1400" dirty="0">
                <a:ea typeface="+mn-lt"/>
                <a:cs typeface="+mn-lt"/>
              </a:rPr>
              <a:t>: Retrieves the city details (name, state, and country) from the </a:t>
            </a:r>
            <a:r>
              <a:rPr lang="en-US" sz="1400" dirty="0">
                <a:latin typeface="Consolas"/>
              </a:rPr>
              <a:t>City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This query will return listing details along with information about the host and the city where the listing is located.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347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0EF2FE2-6AC1-2592-68D0-2CA25AD9D25F}"/>
              </a:ext>
            </a:extLst>
          </p:cNvPr>
          <p:cNvGrpSpPr/>
          <p:nvPr/>
        </p:nvGrpSpPr>
        <p:grpSpPr>
          <a:xfrm>
            <a:off x="733425" y="1026936"/>
            <a:ext cx="10624962" cy="5482167"/>
            <a:chOff x="976136" y="688269"/>
            <a:chExt cx="10624962" cy="5482167"/>
          </a:xfrm>
        </p:grpSpPr>
        <p:pic>
          <p:nvPicPr>
            <p:cNvPr id="4" name="Picture 3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32D0F69D-5214-B868-E150-FA0F5D16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231" y="2383719"/>
              <a:ext cx="5113867" cy="1691923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27D18D9-27FC-2881-B593-BCEA7A8A9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016" y="3779661"/>
              <a:ext cx="5113867" cy="2390775"/>
            </a:xfrm>
            <a:prstGeom prst="rect">
              <a:avLst/>
            </a:prstGeom>
          </p:spPr>
        </p:pic>
        <p:pic>
          <p:nvPicPr>
            <p:cNvPr id="6" name="Picture 5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3D53BB09-C4C7-2EE3-5D1B-224BCAD3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136" y="688269"/>
              <a:ext cx="5113867" cy="3093509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4F4D9060-0959-C632-5C30-D5141168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09008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Listing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 Listing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6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Availability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>
                <a:ea typeface="+mn-lt"/>
                <a:cs typeface="+mn-lt"/>
              </a:rPr>
              <a:t>Availability </a:t>
            </a:r>
            <a:r>
              <a:rPr lang="en-US" dirty="0"/>
              <a:t>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483485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Availability</a:t>
            </a:r>
            <a:r>
              <a:rPr lang="en-US" dirty="0"/>
              <a:t>' to insert the values in the </a:t>
            </a:r>
            <a:r>
              <a:rPr lang="en-US" dirty="0">
                <a:ea typeface="+mn-lt"/>
                <a:cs typeface="+mn-lt"/>
              </a:rPr>
              <a:t>Availability </a:t>
            </a:r>
            <a:r>
              <a:rPr lang="en-US" dirty="0"/>
              <a:t>table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819F788-4F47-C1DE-5D9A-176441FB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041" y="2455332"/>
            <a:ext cx="4345870" cy="30310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7A34EA1-BA83-41D3-DB64-6F1D9496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58" r="601" b="-274"/>
          <a:stretch/>
        </p:blipFill>
        <p:spPr>
          <a:xfrm>
            <a:off x="8562588" y="1620838"/>
            <a:ext cx="2294478" cy="4135621"/>
          </a:xfrm>
          <a:prstGeom prst="rect">
            <a:avLst/>
          </a:prstGeom>
        </p:spPr>
      </p:pic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98F0793-D20A-C71D-A88A-2941AF0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" y="2916942"/>
            <a:ext cx="3889023" cy="13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Availability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 Availability 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6749728" y="1206628"/>
            <a:ext cx="460586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SELECT </a:t>
            </a:r>
            <a:r>
              <a:rPr lang="en-US" sz="1400" err="1">
                <a:ea typeface="+mn-lt"/>
                <a:cs typeface="+mn-lt"/>
              </a:rPr>
              <a:t>A.AvailabilityID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A.Date</a:t>
            </a:r>
            <a:r>
              <a:rPr lang="en-US" sz="1400">
                <a:ea typeface="+mn-lt"/>
                <a:cs typeface="+mn-lt"/>
              </a:rPr>
              <a:t>, A.IsAvailable,</a:t>
            </a:r>
            <a:endParaRPr lang="en-US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err="1">
                <a:ea typeface="+mn-lt"/>
                <a:cs typeface="+mn-lt"/>
              </a:rPr>
              <a:t>L.ListingID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L.Title</a:t>
            </a:r>
            <a:r>
              <a:rPr lang="en-US" sz="1400">
                <a:ea typeface="+mn-lt"/>
                <a:cs typeface="+mn-lt"/>
              </a:rPr>
              <a:t>, L.Description, L.Price, L.Location,</a:t>
            </a:r>
            <a:endParaRPr lang="en-US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H.HostID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HostName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HostEmail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HostPhone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FROM Availability A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Listing L ON </a:t>
            </a:r>
            <a:r>
              <a:rPr lang="en-US" sz="1400" dirty="0" err="1">
                <a:ea typeface="+mn-lt"/>
                <a:cs typeface="+mn-lt"/>
              </a:rPr>
              <a:t>A.ListingID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L.ListingID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INNER JOIN Host H ON </a:t>
            </a:r>
            <a:r>
              <a:rPr lang="en-US" sz="1400" dirty="0" err="1">
                <a:ea typeface="+mn-lt"/>
                <a:cs typeface="+mn-lt"/>
              </a:rPr>
              <a:t>L.HostID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H.HostID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INNER JOIN User U ON </a:t>
            </a:r>
            <a:r>
              <a:rPr lang="en-US" sz="1400" dirty="0" err="1">
                <a:ea typeface="+mn-lt"/>
                <a:cs typeface="+mn-lt"/>
              </a:rPr>
              <a:t>H.UserID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6580396" y="3238628"/>
            <a:ext cx="477519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A.AvailabilityID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A.Date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A.IsAvailable</a:t>
            </a:r>
            <a:r>
              <a:rPr lang="en-US" sz="1400" dirty="0">
                <a:ea typeface="+mn-lt"/>
                <a:cs typeface="+mn-lt"/>
              </a:rPr>
              <a:t>: Retrieves availability details from the </a:t>
            </a:r>
            <a:r>
              <a:rPr lang="en-US" sz="1400" dirty="0">
                <a:latin typeface="Consolas"/>
              </a:rPr>
              <a:t>Availability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L.Title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L.Description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L.Price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L.Location</a:t>
            </a:r>
            <a:r>
              <a:rPr lang="en-US" sz="1400" dirty="0">
                <a:ea typeface="+mn-lt"/>
                <a:cs typeface="+mn-lt"/>
              </a:rPr>
              <a:t>: Retrieves listing details from the </a:t>
            </a:r>
            <a:r>
              <a:rPr lang="en-US" sz="1400" dirty="0">
                <a:latin typeface="Consolas"/>
              </a:rPr>
              <a:t>Listing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H.HostID</a:t>
            </a:r>
            <a:r>
              <a:rPr lang="en-US" sz="1400" dirty="0">
                <a:ea typeface="+mn-lt"/>
                <a:cs typeface="+mn-lt"/>
              </a:rPr>
              <a:t>: Retrieves the corresponding </a:t>
            </a:r>
            <a:r>
              <a:rPr lang="en-US" sz="1400" dirty="0" err="1">
                <a:latin typeface="Consolas"/>
              </a:rPr>
              <a:t>HostID</a:t>
            </a:r>
            <a:r>
              <a:rPr lang="en-US" sz="1400" dirty="0">
                <a:ea typeface="+mn-lt"/>
                <a:cs typeface="+mn-lt"/>
              </a:rPr>
              <a:t> from the </a:t>
            </a:r>
            <a:r>
              <a:rPr lang="en-US" sz="1400" dirty="0">
                <a:latin typeface="Consolas"/>
              </a:rPr>
              <a:t>Host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U.Phone</a:t>
            </a:r>
            <a:r>
              <a:rPr lang="en-US" sz="1400" dirty="0">
                <a:ea typeface="+mn-lt"/>
                <a:cs typeface="+mn-lt"/>
              </a:rPr>
              <a:t>: Retrieves the host's name, email, and phone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 (since hosts are users).</a:t>
            </a:r>
            <a:endParaRPr lang="en-US" dirty="0"/>
          </a:p>
          <a:p>
            <a:endParaRPr lang="en-US" sz="1400" dirty="0"/>
          </a:p>
          <a:p>
            <a:r>
              <a:rPr lang="en-US" sz="1400">
                <a:ea typeface="+mn-lt"/>
                <a:cs typeface="+mn-lt"/>
              </a:rPr>
              <a:t>This query will return availability details along with the listing and host information associated with that availability.</a:t>
            </a:r>
            <a:endParaRPr lang="en-US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D92ED53-1EAF-AD30-18F7-A5040FF6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05" y="1246135"/>
            <a:ext cx="6096000" cy="3783900"/>
          </a:xfrm>
          <a:prstGeom prst="rect">
            <a:avLst/>
          </a:prstGeom>
        </p:spPr>
      </p:pic>
      <p:pic>
        <p:nvPicPr>
          <p:cNvPr id="7" name="Picture 6" descr="A screenshot of a list of apartments&#10;&#10;Description automatically generated">
            <a:extLst>
              <a:ext uri="{FF2B5EF4-FFF2-40B4-BE49-F238E27FC236}">
                <a16:creationId xmlns:a16="http://schemas.microsoft.com/office/drawing/2014/main" id="{EB98ED75-25BB-0C95-FD5E-A64DD3E2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426" b="282"/>
          <a:stretch/>
        </p:blipFill>
        <p:spPr>
          <a:xfrm>
            <a:off x="492196" y="5028341"/>
            <a:ext cx="6096000" cy="13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59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02489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Booking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>
                <a:ea typeface="+mn-lt"/>
                <a:cs typeface="+mn-lt"/>
              </a:rPr>
              <a:t>Booking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856018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Booking</a:t>
            </a:r>
            <a:r>
              <a:rPr lang="en-US" dirty="0"/>
              <a:t>' to insert the values in the </a:t>
            </a:r>
            <a:r>
              <a:rPr lang="en-US" dirty="0">
                <a:ea typeface="+mn-lt"/>
                <a:cs typeface="+mn-lt"/>
              </a:rPr>
              <a:t>Booking </a:t>
            </a:r>
            <a:r>
              <a:rPr lang="en-US" dirty="0"/>
              <a:t>table</a:t>
            </a:r>
          </a:p>
        </p:txBody>
      </p:sp>
      <p:pic>
        <p:nvPicPr>
          <p:cNvPr id="2" name="Picture 1" descr="A computer code with text&#10;&#10;Description automatically generated">
            <a:extLst>
              <a:ext uri="{FF2B5EF4-FFF2-40B4-BE49-F238E27FC236}">
                <a16:creationId xmlns:a16="http://schemas.microsoft.com/office/drawing/2014/main" id="{775DC970-27C2-B1FA-77B6-CFBE6F88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861381"/>
            <a:ext cx="3776134" cy="1682750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B487630-8DC9-376C-A575-243365A5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11" y="2394126"/>
            <a:ext cx="4030134" cy="25946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E36453-F4B6-9684-5076-6B5E10637B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92" r="127" b="492"/>
          <a:stretch/>
        </p:blipFill>
        <p:spPr>
          <a:xfrm>
            <a:off x="8234715" y="1484489"/>
            <a:ext cx="3507720" cy="47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9F23D1-A38C-BA13-6364-683529AE2BFE}"/>
              </a:ext>
            </a:extLst>
          </p:cNvPr>
          <p:cNvGrpSpPr/>
          <p:nvPr/>
        </p:nvGrpSpPr>
        <p:grpSpPr>
          <a:xfrm>
            <a:off x="5851878" y="827478"/>
            <a:ext cx="6340120" cy="5531765"/>
            <a:chOff x="5964766" y="900855"/>
            <a:chExt cx="5245100" cy="4521411"/>
          </a:xfrm>
        </p:grpSpPr>
        <p:pic>
          <p:nvPicPr>
            <p:cNvPr id="24" name="Picture 23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EA05E22A-7A50-F43B-3A9D-B4F771F8B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6177" y="3120532"/>
              <a:ext cx="5243689" cy="2301734"/>
            </a:xfrm>
            <a:prstGeom prst="rect">
              <a:avLst/>
            </a:prstGeom>
          </p:spPr>
        </p:pic>
        <p:pic>
          <p:nvPicPr>
            <p:cNvPr id="25" name="Picture 2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82BABE9-B85D-0321-9976-26DA31D4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4766" y="900855"/>
              <a:ext cx="5243689" cy="2218898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43E18BAE-D2B4-EBBD-BA95-0557F267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12" y="2453076"/>
            <a:ext cx="3476978" cy="147500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C15A2EA-327E-F876-5A3F-6051CBBB53AA}"/>
              </a:ext>
            </a:extLst>
          </p:cNvPr>
          <p:cNvSpPr txBox="1"/>
          <p:nvPr/>
        </p:nvSpPr>
        <p:spPr>
          <a:xfrm>
            <a:off x="330712" y="66784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/>
              <a:t>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56E61-1A8E-6755-25B4-F96C83931982}"/>
              </a:ext>
            </a:extLst>
          </p:cNvPr>
          <p:cNvSpPr txBox="1"/>
          <p:nvPr/>
        </p:nvSpPr>
        <p:spPr>
          <a:xfrm>
            <a:off x="319423" y="1712063"/>
            <a:ext cx="3996267" cy="640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 User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74B8F-675D-90E1-8E53-7D88883246E0}"/>
              </a:ext>
            </a:extLst>
          </p:cNvPr>
          <p:cNvSpPr txBox="1"/>
          <p:nvPr/>
        </p:nvSpPr>
        <p:spPr>
          <a:xfrm>
            <a:off x="330712" y="4082729"/>
            <a:ext cx="41091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'User' to insert the values in the User table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ptos"/>
                <a:ea typeface="+mj-lt"/>
                <a:cs typeface="+mj-lt"/>
              </a:rPr>
              <a:t>Booking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 </a:t>
            </a:r>
            <a:r>
              <a:rPr lang="en-US" sz="2800" dirty="0">
                <a:latin typeface="Aptos"/>
                <a:ea typeface="+mj-lt"/>
                <a:cs typeface="+mj-lt"/>
              </a:rPr>
              <a:t>Booking </a:t>
            </a:r>
            <a:r>
              <a:rPr lang="en-US" sz="2800" dirty="0">
                <a:ea typeface="+mj-lt"/>
                <a:cs typeface="+mj-lt"/>
              </a:rPr>
              <a:t>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370318"/>
            <a:ext cx="706120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SELECT </a:t>
            </a:r>
            <a:r>
              <a:rPr lang="en-US" sz="1400" err="1">
                <a:ea typeface="+mn-lt"/>
                <a:cs typeface="+mn-lt"/>
              </a:rPr>
              <a:t>B.BookingID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B.StartDate</a:t>
            </a:r>
            <a:r>
              <a:rPr lang="en-US" sz="1400">
                <a:ea typeface="+mn-lt"/>
                <a:cs typeface="+mn-lt"/>
              </a:rPr>
              <a:t>, B.EndDate, B.TotalPrice,</a:t>
            </a:r>
            <a:endParaRPr lang="en-US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GuestName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GuestEmail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GuestPhone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L.Title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ListingTitle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L.Description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ListingDescription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L.Price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ListingPrice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H.HostID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HU.Name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HostName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HU.Email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HostEmail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HU.Phone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HostPhone</a:t>
            </a:r>
            <a:endParaRPr lang="en-US" dirty="0" err="1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FROM Booking B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Guest G ON </a:t>
            </a:r>
            <a:r>
              <a:rPr lang="en-US" sz="1400" dirty="0" err="1">
                <a:ea typeface="+mn-lt"/>
                <a:cs typeface="+mn-lt"/>
              </a:rPr>
              <a:t>B.GuestID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G.GuestID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INNER JOIN User U ON </a:t>
            </a:r>
            <a:r>
              <a:rPr lang="en-US" sz="1400" dirty="0" err="1">
                <a:ea typeface="+mn-lt"/>
                <a:cs typeface="+mn-lt"/>
              </a:rPr>
              <a:t>G.UserID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  -- Join to get guest's details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Listing L ON </a:t>
            </a:r>
            <a:r>
              <a:rPr lang="en-US" sz="1400" dirty="0" err="1">
                <a:ea typeface="+mn-lt"/>
                <a:cs typeface="+mn-lt"/>
              </a:rPr>
              <a:t>B.ListingID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L.ListingID</a:t>
            </a:r>
            <a:endParaRPr lang="en-US" dirty="0" err="1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INNER JOIN Host H ON </a:t>
            </a:r>
            <a:r>
              <a:rPr lang="en-US" sz="1400" dirty="0" err="1">
                <a:ea typeface="+mn-lt"/>
                <a:cs typeface="+mn-lt"/>
              </a:rPr>
              <a:t>L.HostID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H.HostID</a:t>
            </a:r>
            <a:endParaRPr lang="en-US" dirty="0" err="1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INNER JOIN User HU ON </a:t>
            </a:r>
            <a:r>
              <a:rPr lang="en-US" sz="1400" dirty="0" err="1">
                <a:ea typeface="+mn-lt"/>
                <a:cs typeface="+mn-lt"/>
              </a:rPr>
              <a:t>H.UserID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HU.UserID</a:t>
            </a:r>
            <a:r>
              <a:rPr lang="en-US" sz="1400" dirty="0">
                <a:ea typeface="+mn-lt"/>
                <a:cs typeface="+mn-lt"/>
              </a:rPr>
              <a:t>;  -- Join to get host's details</a:t>
            </a:r>
            <a:endParaRPr lang="en-US" dirty="0"/>
          </a:p>
          <a:p>
            <a:pPr algn="l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B.BookingID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B.StartDate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B.EndDate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B.TotalPrice</a:t>
            </a:r>
            <a:r>
              <a:rPr lang="en-US" sz="1400" dirty="0">
                <a:ea typeface="+mn-lt"/>
                <a:cs typeface="+mn-lt"/>
              </a:rPr>
              <a:t>: Retrieves booking details from the </a:t>
            </a:r>
            <a:r>
              <a:rPr lang="en-US" sz="1400" dirty="0">
                <a:latin typeface="Consolas"/>
              </a:rPr>
              <a:t>Booking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: Retrieves the guest ID from the </a:t>
            </a:r>
            <a:r>
              <a:rPr lang="en-US" sz="1400" dirty="0">
                <a:latin typeface="Consolas"/>
              </a:rPr>
              <a:t>Guest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U.Phone</a:t>
            </a:r>
            <a:r>
              <a:rPr lang="en-US" sz="1400" dirty="0">
                <a:ea typeface="+mn-lt"/>
                <a:cs typeface="+mn-lt"/>
              </a:rPr>
              <a:t>: Retrieves the guest's name, email, and phone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L.Title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L.Description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L.Price</a:t>
            </a:r>
            <a:r>
              <a:rPr lang="en-US" sz="1400" dirty="0">
                <a:ea typeface="+mn-lt"/>
                <a:cs typeface="+mn-lt"/>
              </a:rPr>
              <a:t>: Retrieves listing details from the </a:t>
            </a:r>
            <a:r>
              <a:rPr lang="en-US" sz="1400" dirty="0">
                <a:latin typeface="Consolas"/>
              </a:rPr>
              <a:t>Listing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H.HostID</a:t>
            </a:r>
            <a:r>
              <a:rPr lang="en-US" sz="1400" dirty="0">
                <a:ea typeface="+mn-lt"/>
                <a:cs typeface="+mn-lt"/>
              </a:rPr>
              <a:t>: Retrieves the corresponding </a:t>
            </a:r>
            <a:r>
              <a:rPr lang="en-US" sz="1400" dirty="0" err="1">
                <a:latin typeface="Consolas"/>
              </a:rPr>
              <a:t>HostID</a:t>
            </a:r>
            <a:r>
              <a:rPr lang="en-US" sz="1400" dirty="0">
                <a:ea typeface="+mn-lt"/>
                <a:cs typeface="+mn-lt"/>
              </a:rPr>
              <a:t> from the </a:t>
            </a:r>
            <a:r>
              <a:rPr lang="en-US" sz="1400" dirty="0">
                <a:latin typeface="Consolas"/>
              </a:rPr>
              <a:t>Host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HU.Name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HU.Email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HU.Phone</a:t>
            </a:r>
            <a:r>
              <a:rPr lang="en-US" sz="1400" dirty="0">
                <a:ea typeface="+mn-lt"/>
                <a:cs typeface="+mn-lt"/>
              </a:rPr>
              <a:t>: Retrieves the host's name, email, and phone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 (since the host is also a user).</a:t>
            </a:r>
            <a:endParaRPr lang="en-US" dirty="0"/>
          </a:p>
          <a:p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This query will return booking details along with the corresponding guest and listing information, and it also includes the host's details.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E15CD9-47D0-B62D-ACED-0196882CB973}"/>
              </a:ext>
            </a:extLst>
          </p:cNvPr>
          <p:cNvGrpSpPr/>
          <p:nvPr/>
        </p:nvGrpSpPr>
        <p:grpSpPr>
          <a:xfrm>
            <a:off x="536222" y="3979003"/>
            <a:ext cx="6801590" cy="2502738"/>
            <a:chOff x="-1890889" y="1207581"/>
            <a:chExt cx="8477990" cy="3010738"/>
          </a:xfrm>
        </p:grpSpPr>
        <p:pic>
          <p:nvPicPr>
            <p:cNvPr id="4" name="Picture 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B52E05F6-8510-F1B3-C6A3-E9499022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5980" y="1209830"/>
              <a:ext cx="2381121" cy="3008489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C093170-E18C-2A50-486E-453BC1507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90889" y="1207581"/>
              <a:ext cx="6096000" cy="2997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878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Review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>
                <a:ea typeface="+mn-lt"/>
                <a:cs typeface="+mn-lt"/>
              </a:rPr>
              <a:t>Review 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856018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Review</a:t>
            </a:r>
            <a:r>
              <a:rPr lang="en-US" dirty="0"/>
              <a:t>' to insert the values in the </a:t>
            </a:r>
            <a:r>
              <a:rPr lang="en-US" dirty="0">
                <a:ea typeface="+mn-lt"/>
                <a:cs typeface="+mn-lt"/>
              </a:rPr>
              <a:t>Review </a:t>
            </a:r>
            <a:r>
              <a:rPr lang="en-US" dirty="0"/>
              <a:t>table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721482-9B7F-061D-D3A0-4CAA6C00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44" y="2473149"/>
            <a:ext cx="4334934" cy="2713214"/>
          </a:xfrm>
          <a:prstGeom prst="rect">
            <a:avLst/>
          </a:prstGeom>
        </p:spPr>
      </p:pic>
      <p:pic>
        <p:nvPicPr>
          <p:cNvPr id="6" name="Picture 5" descr="A computer code with text&#10;&#10;Description automatically generated">
            <a:extLst>
              <a:ext uri="{FF2B5EF4-FFF2-40B4-BE49-F238E27FC236}">
                <a16:creationId xmlns:a16="http://schemas.microsoft.com/office/drawing/2014/main" id="{09A28915-A640-D464-62E9-74F88B3C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880959"/>
            <a:ext cx="3544712" cy="1547637"/>
          </a:xfrm>
          <a:prstGeom prst="rect">
            <a:avLst/>
          </a:prstGeom>
        </p:spPr>
      </p:pic>
      <p:pic>
        <p:nvPicPr>
          <p:cNvPr id="7" name="Picture 6" descr="A screenshot of a survey&#10;&#10;Description automatically generated">
            <a:extLst>
              <a:ext uri="{FF2B5EF4-FFF2-40B4-BE49-F238E27FC236}">
                <a16:creationId xmlns:a16="http://schemas.microsoft.com/office/drawing/2014/main" id="{11C39288-0631-A970-8BB4-8DE634A7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6" y="1969912"/>
            <a:ext cx="4143728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9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>
                <a:latin typeface="Aptos"/>
                <a:ea typeface="+mj-lt"/>
                <a:cs typeface="+mj-lt"/>
              </a:rPr>
              <a:t>Review</a:t>
            </a:r>
            <a:r>
              <a:rPr lang="en-US" sz="2800"/>
              <a:t>: Test Case : </a:t>
            </a:r>
            <a:r>
              <a:rPr lang="en-US" sz="2800">
                <a:ea typeface="+mj-lt"/>
                <a:cs typeface="+mj-lt"/>
              </a:rPr>
              <a:t>To Show </a:t>
            </a:r>
            <a:r>
              <a:rPr lang="en-US" sz="2800">
                <a:latin typeface="Aptos"/>
                <a:ea typeface="+mj-lt"/>
                <a:cs typeface="+mj-lt"/>
              </a:rPr>
              <a:t>Review </a:t>
            </a:r>
            <a:r>
              <a:rPr lang="en-US" sz="2800">
                <a:ea typeface="+mj-lt"/>
                <a:cs typeface="+mj-lt"/>
              </a:rPr>
              <a:t>Details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370318"/>
            <a:ext cx="706120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SELECT </a:t>
            </a:r>
            <a:r>
              <a:rPr lang="en-US" sz="1400" dirty="0" err="1">
                <a:ea typeface="+mn-lt"/>
                <a:cs typeface="+mn-lt"/>
              </a:rPr>
              <a:t>R.ReviewID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R.Rating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R.Comment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R.Date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Reviewer.UserID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ReviewerID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Reviewer.Name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ReviewerName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Reviewer.Email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ReviewerEmail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Reviewer.Phone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ReviewerPhone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ReviewedUser.UserID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ReviewedUserID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ReviewedUser.Name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ReviewedUserName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ReviewedUser.Email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ReviewedUserEmail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ReviewedUser.Phone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ReviewedUserPhone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FROM Review R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User Reviewer ON </a:t>
            </a:r>
            <a:r>
              <a:rPr lang="en-US" sz="1400" dirty="0" err="1">
                <a:ea typeface="+mn-lt"/>
                <a:cs typeface="+mn-lt"/>
              </a:rPr>
              <a:t>R.ReviewerID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Reviewer.UserID</a:t>
            </a:r>
            <a:r>
              <a:rPr lang="en-US" sz="1400" dirty="0">
                <a:ea typeface="+mn-lt"/>
                <a:cs typeface="+mn-lt"/>
              </a:rPr>
              <a:t>  INNER JOIN User </a:t>
            </a:r>
            <a:r>
              <a:rPr lang="en-US" sz="1400" dirty="0" err="1">
                <a:ea typeface="+mn-lt"/>
                <a:cs typeface="+mn-lt"/>
              </a:rPr>
              <a:t>ReviewedUser</a:t>
            </a:r>
            <a:r>
              <a:rPr lang="en-US" sz="1400" dirty="0">
                <a:ea typeface="+mn-lt"/>
                <a:cs typeface="+mn-lt"/>
              </a:rPr>
              <a:t> ON </a:t>
            </a:r>
            <a:r>
              <a:rPr lang="en-US" sz="1400" dirty="0" err="1">
                <a:ea typeface="+mn-lt"/>
                <a:cs typeface="+mn-lt"/>
              </a:rPr>
              <a:t>R.ReviewedUserID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ReviewedUser.UserID</a:t>
            </a:r>
            <a:r>
              <a:rPr lang="en-US" sz="1400" dirty="0">
                <a:ea typeface="+mn-lt"/>
                <a:cs typeface="+mn-lt"/>
              </a:rPr>
              <a:t>;  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R.ReviewID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R.Rating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R.Comment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R.Date</a:t>
            </a:r>
            <a:r>
              <a:rPr lang="en-US" sz="1400" dirty="0">
                <a:ea typeface="+mn-lt"/>
                <a:cs typeface="+mn-lt"/>
              </a:rPr>
              <a:t>: Retrieves the review details from the </a:t>
            </a:r>
            <a:r>
              <a:rPr lang="en-US" sz="1400" dirty="0">
                <a:latin typeface="Consolas"/>
              </a:rPr>
              <a:t>Review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Reviewer.UserID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Reviewer.Name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Reviewer.Email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Reviewer.Phone</a:t>
            </a:r>
            <a:r>
              <a:rPr lang="en-US" sz="1400" dirty="0">
                <a:ea typeface="+mn-lt"/>
                <a:cs typeface="+mn-lt"/>
              </a:rPr>
              <a:t>: Retrieves the details of the reviewer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ReviewedUser.UserID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ReviewedUser.Name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ReviewedUser.Email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ReviewedUser.Phone</a:t>
            </a:r>
            <a:r>
              <a:rPr lang="en-US" sz="1400" dirty="0">
                <a:ea typeface="+mn-lt"/>
                <a:cs typeface="+mn-lt"/>
              </a:rPr>
              <a:t>: Retrieves the details of the reviewed user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This query will return each review along with information about both the reviewer and the user who was reviewed.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D878D6-021C-3898-E523-45B5E01DFDBC}"/>
              </a:ext>
            </a:extLst>
          </p:cNvPr>
          <p:cNvGrpSpPr/>
          <p:nvPr/>
        </p:nvGrpSpPr>
        <p:grpSpPr>
          <a:xfrm>
            <a:off x="552026" y="3661097"/>
            <a:ext cx="6765422" cy="2698502"/>
            <a:chOff x="647982" y="3943319"/>
            <a:chExt cx="8103155" cy="3031524"/>
          </a:xfrm>
        </p:grpSpPr>
        <p:pic>
          <p:nvPicPr>
            <p:cNvPr id="3" name="Picture 2" descr="A screenshot of a list of email&#10;&#10;Description automatically generated">
              <a:extLst>
                <a:ext uri="{FF2B5EF4-FFF2-40B4-BE49-F238E27FC236}">
                  <a16:creationId xmlns:a16="http://schemas.microsoft.com/office/drawing/2014/main" id="{694690B1-8696-653D-EB27-B8C619CE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982" y="3943319"/>
              <a:ext cx="6096000" cy="303152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1ACFC5A-214D-A932-E561-16C94209B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354" t="-384" r="121"/>
            <a:stretch/>
          </p:blipFill>
          <p:spPr>
            <a:xfrm>
              <a:off x="6742604" y="3945116"/>
              <a:ext cx="2008533" cy="3024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8633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Payment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>
                <a:ea typeface="+mn-lt"/>
                <a:cs typeface="+mn-lt"/>
              </a:rPr>
              <a:t>Payment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263351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Payment</a:t>
            </a:r>
            <a:r>
              <a:rPr lang="en-US" dirty="0"/>
              <a:t>' to insert the values in the </a:t>
            </a:r>
            <a:r>
              <a:rPr lang="en-US" dirty="0">
                <a:ea typeface="+mn-lt"/>
                <a:cs typeface="+mn-lt"/>
              </a:rPr>
              <a:t>Payment </a:t>
            </a:r>
            <a:r>
              <a:rPr lang="en-US" dirty="0"/>
              <a:t>table</a:t>
            </a:r>
          </a:p>
        </p:txBody>
      </p:sp>
      <p:pic>
        <p:nvPicPr>
          <p:cNvPr id="2" name="Picture 1" descr="A close-up of a computer code&#10;&#10;Description automatically generated">
            <a:extLst>
              <a:ext uri="{FF2B5EF4-FFF2-40B4-BE49-F238E27FC236}">
                <a16:creationId xmlns:a16="http://schemas.microsoft.com/office/drawing/2014/main" id="{0E3E6015-A131-63E4-ACE2-146DCAFD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731382"/>
            <a:ext cx="3544712" cy="129363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F366BB7-855D-8EA0-E40A-012A1B99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558" y="2060221"/>
            <a:ext cx="4234039" cy="322862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AC84C2-DF4F-AF70-277F-C0A2DA3D0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525" y="1614311"/>
            <a:ext cx="3203927" cy="48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92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Payment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Payment 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370318"/>
            <a:ext cx="706120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SELECT </a:t>
            </a:r>
            <a:r>
              <a:rPr lang="en-US" sz="1400" dirty="0" err="1">
                <a:ea typeface="+mn-lt"/>
                <a:cs typeface="+mn-lt"/>
              </a:rPr>
              <a:t>P.PaymentID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P.Amount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P.Date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P.Status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B.BookingID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B.StartDate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B.EndDate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B.TotalPrice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GuestUser.UserID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GuestUserID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GuestUser.Name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GuestName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GuestUser.Email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GuestEmail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GuestUser.Phone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GuestPhone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FROM Payment P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Booking B ON </a:t>
            </a:r>
            <a:r>
              <a:rPr lang="en-US" sz="1400" dirty="0" err="1">
                <a:ea typeface="+mn-lt"/>
                <a:cs typeface="+mn-lt"/>
              </a:rPr>
              <a:t>P.BookingID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B.BookingID</a:t>
            </a:r>
            <a:r>
              <a:rPr lang="en-US" sz="1400" dirty="0">
                <a:ea typeface="+mn-lt"/>
                <a:cs typeface="+mn-lt"/>
              </a:rPr>
              <a:t>  -- Join to get booking details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Guest G ON </a:t>
            </a:r>
            <a:r>
              <a:rPr lang="en-US" sz="1400" dirty="0" err="1">
                <a:ea typeface="+mn-lt"/>
                <a:cs typeface="+mn-lt"/>
              </a:rPr>
              <a:t>B.GuestID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  -- Join to get guest details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User </a:t>
            </a:r>
            <a:r>
              <a:rPr lang="en-US" sz="1400" dirty="0" err="1">
                <a:ea typeface="+mn-lt"/>
                <a:cs typeface="+mn-lt"/>
              </a:rPr>
              <a:t>GuestUser</a:t>
            </a:r>
            <a:r>
              <a:rPr lang="en-US" sz="1400" dirty="0">
                <a:ea typeface="+mn-lt"/>
                <a:cs typeface="+mn-lt"/>
              </a:rPr>
              <a:t> ON </a:t>
            </a:r>
            <a:r>
              <a:rPr lang="en-US" sz="1400" dirty="0" err="1">
                <a:ea typeface="+mn-lt"/>
                <a:cs typeface="+mn-lt"/>
              </a:rPr>
              <a:t>G.UserID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GuestUser.UserID</a:t>
            </a:r>
            <a:r>
              <a:rPr lang="en-US" sz="1400" dirty="0">
                <a:ea typeface="+mn-lt"/>
                <a:cs typeface="+mn-lt"/>
              </a:rPr>
              <a:t>;  -- Join to get guest user details</a:t>
            </a:r>
            <a:endParaRPr lang="en-US" dirty="0"/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P.PaymentID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P.Amount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P.Date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P.Status</a:t>
            </a:r>
            <a:r>
              <a:rPr lang="en-US" sz="1400" dirty="0">
                <a:ea typeface="+mn-lt"/>
                <a:cs typeface="+mn-lt"/>
              </a:rPr>
              <a:t>: Retrieves the payment details from the </a:t>
            </a:r>
            <a:r>
              <a:rPr lang="en-US" sz="1400" dirty="0">
                <a:latin typeface="Consolas"/>
              </a:rPr>
              <a:t>Payment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B.BookingID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B.StartDate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B.EndDate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B.TotalPrice</a:t>
            </a:r>
            <a:r>
              <a:rPr lang="en-US" sz="1400" dirty="0">
                <a:ea typeface="+mn-lt"/>
                <a:cs typeface="+mn-lt"/>
              </a:rPr>
              <a:t>: Retrieves the booking details related to the payment from the </a:t>
            </a:r>
            <a:r>
              <a:rPr lang="en-US" sz="1400" dirty="0">
                <a:latin typeface="Consolas"/>
              </a:rPr>
              <a:t>Booking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: Retrieves the guest ID from the </a:t>
            </a:r>
            <a:r>
              <a:rPr lang="en-US" sz="1400" dirty="0">
                <a:latin typeface="Consolas"/>
              </a:rPr>
              <a:t>Guest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GuestUser.UserID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GuestUser.Name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GuestUser.Email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GuestUser.Phone</a:t>
            </a:r>
            <a:r>
              <a:rPr lang="en-US" sz="1400" dirty="0">
                <a:ea typeface="+mn-lt"/>
                <a:cs typeface="+mn-lt"/>
              </a:rPr>
              <a:t>: Retrieves the guest's user details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This query returns the payment details along with information about the associated booking and guest.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19E30A82-D749-BAEB-C4A2-EF37AC26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3" y="3520891"/>
            <a:ext cx="6818488" cy="27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0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ea typeface="+mn-lt"/>
                <a:cs typeface="+mn-lt"/>
              </a:rPr>
              <a:t>SocialNetwork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 err="1">
                <a:ea typeface="+mn-lt"/>
                <a:cs typeface="+mn-lt"/>
              </a:rPr>
              <a:t>SocialNetwork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263351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 err="1">
                <a:ea typeface="+mn-lt"/>
                <a:cs typeface="+mn-lt"/>
              </a:rPr>
              <a:t>SocialNetwork</a:t>
            </a:r>
            <a:r>
              <a:rPr lang="en-US" dirty="0">
                <a:ea typeface="+mn-lt"/>
                <a:cs typeface="+mn-lt"/>
              </a:rPr>
              <a:t>' </a:t>
            </a:r>
            <a:r>
              <a:rPr lang="en-US" dirty="0"/>
              <a:t>to insert the values in the </a:t>
            </a:r>
            <a:r>
              <a:rPr lang="en-US" dirty="0" err="1">
                <a:ea typeface="+mn-lt"/>
                <a:cs typeface="+mn-lt"/>
              </a:rPr>
              <a:t>SocialNetwork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table</a:t>
            </a:r>
          </a:p>
        </p:txBody>
      </p:sp>
      <p:pic>
        <p:nvPicPr>
          <p:cNvPr id="4" name="Picture 3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BEAB877-C1CA-54EA-D5BB-9F369BA8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953456"/>
            <a:ext cx="3815645" cy="945444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C9CAFF4-C01E-6AF1-1A44-4D4031CB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51" y="2173110"/>
            <a:ext cx="4345165" cy="331893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018C5E9-0CCF-A5D1-7664-9E652FF0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897" y="852312"/>
            <a:ext cx="3015896" cy="54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 err="1">
                <a:ea typeface="+mj-lt"/>
                <a:cs typeface="+mj-lt"/>
              </a:rPr>
              <a:t>SocialNetwork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 err="1">
                <a:ea typeface="+mj-lt"/>
                <a:cs typeface="+mj-lt"/>
              </a:rPr>
              <a:t>SocialNetwork</a:t>
            </a:r>
            <a:r>
              <a:rPr lang="en-US" sz="2800" dirty="0">
                <a:ea typeface="+mj-lt"/>
                <a:cs typeface="+mj-lt"/>
              </a:rPr>
              <a:t> 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223562"/>
            <a:ext cx="706120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SELECT </a:t>
            </a:r>
            <a:r>
              <a:rPr lang="en-US" sz="1400" dirty="0" err="1">
                <a:ea typeface="+mn-lt"/>
                <a:cs typeface="+mn-lt"/>
              </a:rPr>
              <a:t>SN.SocialNetworkID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SN.Name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SocialNetworkName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SN.URL AS </a:t>
            </a:r>
            <a:r>
              <a:rPr lang="en-US" sz="1400" dirty="0" err="1">
                <a:ea typeface="+mn-lt"/>
                <a:cs typeface="+mn-lt"/>
              </a:rPr>
              <a:t>SocialNetworkURL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USN.UserSocialNetworkID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USN.SocialNetworkProfileURL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UserName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FROM </a:t>
            </a:r>
            <a:r>
              <a:rPr lang="en-US" sz="1400" dirty="0" err="1">
                <a:ea typeface="+mn-lt"/>
                <a:cs typeface="+mn-lt"/>
              </a:rPr>
              <a:t>SocialNetwork</a:t>
            </a:r>
            <a:r>
              <a:rPr lang="en-US" sz="1400" dirty="0">
                <a:ea typeface="+mn-lt"/>
                <a:cs typeface="+mn-lt"/>
              </a:rPr>
              <a:t> SN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</a:t>
            </a:r>
            <a:r>
              <a:rPr lang="en-US" sz="1400" dirty="0" err="1">
                <a:ea typeface="+mn-lt"/>
                <a:cs typeface="+mn-lt"/>
              </a:rPr>
              <a:t>UserSocialNetwork</a:t>
            </a:r>
            <a:r>
              <a:rPr lang="en-US" sz="1400" dirty="0">
                <a:ea typeface="+mn-lt"/>
                <a:cs typeface="+mn-lt"/>
              </a:rPr>
              <a:t> USN ON </a:t>
            </a:r>
            <a:r>
              <a:rPr lang="en-US" sz="1400" dirty="0" err="1">
                <a:ea typeface="+mn-lt"/>
                <a:cs typeface="+mn-lt"/>
              </a:rPr>
              <a:t>SN.SocialNetworkID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USN.SocialNetworkID</a:t>
            </a:r>
            <a:r>
              <a:rPr lang="en-US" sz="1400" dirty="0">
                <a:ea typeface="+mn-lt"/>
                <a:cs typeface="+mn-lt"/>
              </a:rPr>
              <a:t>   -- Join with </a:t>
            </a:r>
            <a:r>
              <a:rPr lang="en-US" sz="1400" dirty="0" err="1">
                <a:ea typeface="+mn-lt"/>
                <a:cs typeface="+mn-lt"/>
              </a:rPr>
              <a:t>UserSocialNetwork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INNER JOIN User U ON </a:t>
            </a:r>
            <a:r>
              <a:rPr lang="en-US" sz="1400" dirty="0" err="1">
                <a:ea typeface="+mn-lt"/>
                <a:cs typeface="+mn-lt"/>
              </a:rPr>
              <a:t>USN.UserID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;                                    -- Join with User</a:t>
            </a:r>
            <a:endParaRPr lang="en-US" dirty="0"/>
          </a:p>
          <a:p>
            <a:endParaRPr lang="en-US" sz="14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SN.SocialNetworkID</a:t>
            </a:r>
            <a:r>
              <a:rPr lang="en-US" sz="1400" dirty="0">
                <a:ea typeface="+mn-lt"/>
                <a:cs typeface="+mn-lt"/>
              </a:rPr>
              <a:t>: The ID of the social network platform.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SN.Name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</a:rPr>
              <a:t>SN.URL</a:t>
            </a:r>
            <a:r>
              <a:rPr lang="en-US" sz="1400" dirty="0">
                <a:ea typeface="+mn-lt"/>
                <a:cs typeface="+mn-lt"/>
              </a:rPr>
              <a:t>: The name and URL of the social network platform.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USN.UserSocialNetworkID</a:t>
            </a:r>
            <a:r>
              <a:rPr lang="en-US" sz="1400" dirty="0">
                <a:ea typeface="+mn-lt"/>
                <a:cs typeface="+mn-lt"/>
              </a:rPr>
              <a:t>: The ID of the user’s social network profile.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USN.SocialNetworkProfileURL</a:t>
            </a:r>
            <a:r>
              <a:rPr lang="en-US" sz="1400" dirty="0">
                <a:ea typeface="+mn-lt"/>
                <a:cs typeface="+mn-lt"/>
              </a:rPr>
              <a:t>: The URL of the user's profile on the social network platform.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U.UserID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: The ID and name of the user associated with the social network profile.</a:t>
            </a:r>
            <a:endParaRPr lang="en-US" dirty="0"/>
          </a:p>
          <a:p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This query provides a detailed view of social network platforms, the profiles linked to those platforms, and the users associated with those profiles.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8401BDB-3633-73DC-A523-6C485DC7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95" y="3797858"/>
            <a:ext cx="6096000" cy="282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61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33528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ea typeface="+mn-lt"/>
                <a:cs typeface="+mn-lt"/>
              </a:rPr>
              <a:t>UserSocialNetwork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384685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 err="1">
                <a:ea typeface="+mn-lt"/>
                <a:cs typeface="+mn-lt"/>
              </a:rPr>
              <a:t>UserSocialNetwork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2423262"/>
            <a:ext cx="77554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 err="1"/>
              <a:t>UserSocialNetwork</a:t>
            </a:r>
            <a:r>
              <a:rPr lang="en-US" dirty="0">
                <a:ea typeface="+mn-lt"/>
                <a:cs typeface="+mn-lt"/>
              </a:rPr>
              <a:t>' </a:t>
            </a:r>
            <a:r>
              <a:rPr lang="en-US" dirty="0"/>
              <a:t>to insert the values in the </a:t>
            </a:r>
            <a:r>
              <a:rPr lang="en-US" dirty="0" err="1">
                <a:ea typeface="+mn-lt"/>
                <a:cs typeface="+mn-lt"/>
              </a:rPr>
              <a:t>UserSocialNetwork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table</a:t>
            </a:r>
          </a:p>
        </p:txBody>
      </p:sp>
      <p:pic>
        <p:nvPicPr>
          <p:cNvPr id="2" name="Picture 1" descr="A computer code with text&#10;&#10;Description automatically generated">
            <a:extLst>
              <a:ext uri="{FF2B5EF4-FFF2-40B4-BE49-F238E27FC236}">
                <a16:creationId xmlns:a16="http://schemas.microsoft.com/office/drawing/2014/main" id="{6C4F1266-A1DE-DEBC-CE1D-3A22A1E9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890" y="1386416"/>
            <a:ext cx="3730978" cy="1042812"/>
          </a:xfrm>
          <a:prstGeom prst="rect">
            <a:avLst/>
          </a:prstGeom>
        </p:spPr>
      </p:pic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D57760A-CC59-2A55-9D4B-34146DE28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3102328"/>
            <a:ext cx="6096000" cy="32385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60005D-4E34-A416-209E-976EF24D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279" y="1540932"/>
            <a:ext cx="4005087" cy="374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9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ptos"/>
                <a:ea typeface="+mj-lt"/>
                <a:cs typeface="+mj-lt"/>
              </a:rPr>
              <a:t>UserSocialNetwork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 err="1">
                <a:latin typeface="Aptos"/>
                <a:ea typeface="+mj-lt"/>
                <a:cs typeface="+mj-lt"/>
              </a:rPr>
              <a:t>UserSocialNetwork</a:t>
            </a:r>
            <a:r>
              <a:rPr lang="en-US" sz="2800" dirty="0">
                <a:latin typeface="Aptos"/>
                <a:ea typeface="+mj-lt"/>
                <a:cs typeface="+mj-lt"/>
              </a:rPr>
              <a:t> </a:t>
            </a:r>
            <a:r>
              <a:rPr lang="en-US" sz="2800" dirty="0">
                <a:ea typeface="+mj-lt"/>
                <a:cs typeface="+mj-lt"/>
              </a:rPr>
              <a:t>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223562"/>
            <a:ext cx="706120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SELECT </a:t>
            </a:r>
            <a:r>
              <a:rPr lang="en-US" sz="1400" dirty="0" err="1">
                <a:ea typeface="+mn-lt"/>
                <a:cs typeface="+mn-lt"/>
              </a:rPr>
              <a:t>USN.UserSocialNetworkID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UserName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UserEmail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UserPhone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SN.SocialNetworkID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SN.Name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SocialNetworkName</a:t>
            </a:r>
            <a:r>
              <a:rPr lang="en-US" sz="1400" dirty="0">
                <a:ea typeface="+mn-lt"/>
                <a:cs typeface="+mn-lt"/>
              </a:rPr>
              <a:t>, SN.URL AS </a:t>
            </a:r>
            <a:r>
              <a:rPr lang="en-US" sz="1400" dirty="0" err="1">
                <a:ea typeface="+mn-lt"/>
                <a:cs typeface="+mn-lt"/>
              </a:rPr>
              <a:t>SocialNetworkURL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USN.SocialNetworkProfileURL</a:t>
            </a:r>
            <a:endParaRPr lang="en-US" dirty="0" err="1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FROM </a:t>
            </a:r>
            <a:r>
              <a:rPr lang="en-US" sz="1400" dirty="0" err="1">
                <a:ea typeface="+mn-lt"/>
                <a:cs typeface="+mn-lt"/>
              </a:rPr>
              <a:t>UserSocialNetwork</a:t>
            </a:r>
            <a:r>
              <a:rPr lang="en-US" sz="1400" dirty="0">
                <a:ea typeface="+mn-lt"/>
                <a:cs typeface="+mn-lt"/>
              </a:rPr>
              <a:t> USN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INNER JOIN User U ON </a:t>
            </a:r>
            <a:r>
              <a:rPr lang="en-US" sz="1400" dirty="0" err="1">
                <a:ea typeface="+mn-lt"/>
                <a:cs typeface="+mn-lt"/>
              </a:rPr>
              <a:t>USN.UserID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  -- Join to get user details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INNER JOIN </a:t>
            </a:r>
            <a:r>
              <a:rPr lang="en-US" sz="1400" dirty="0" err="1">
                <a:ea typeface="+mn-lt"/>
                <a:cs typeface="+mn-lt"/>
              </a:rPr>
              <a:t>SocialNetwork</a:t>
            </a:r>
            <a:r>
              <a:rPr lang="en-US" sz="1400" dirty="0">
                <a:ea typeface="+mn-lt"/>
                <a:cs typeface="+mn-lt"/>
              </a:rPr>
              <a:t> SN ON </a:t>
            </a:r>
            <a:r>
              <a:rPr lang="en-US" sz="1400" dirty="0" err="1">
                <a:ea typeface="+mn-lt"/>
                <a:cs typeface="+mn-lt"/>
              </a:rPr>
              <a:t>USN.SocialNetworkID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SN.SocialNetworkID</a:t>
            </a:r>
            <a:r>
              <a:rPr lang="en-US" sz="1400" dirty="0">
                <a:ea typeface="+mn-lt"/>
                <a:cs typeface="+mn-lt"/>
              </a:rPr>
              <a:t>;  -- Join to get social network details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latin typeface="Consolas"/>
              </a:rPr>
              <a:t>USN.UserSocialNetworkID</a:t>
            </a:r>
            <a:r>
              <a:rPr lang="en-US" sz="1400">
                <a:ea typeface="+mn-lt"/>
                <a:cs typeface="+mn-lt"/>
              </a:rPr>
              <a:t>: Retrieves the ID of the user’s social network entry from the </a:t>
            </a:r>
            <a:r>
              <a:rPr lang="en-US" sz="1400" err="1">
                <a:latin typeface="Consolas"/>
              </a:rPr>
              <a:t>UserSocialNetwork</a:t>
            </a:r>
            <a:r>
              <a:rPr lang="en-US" sz="1400">
                <a:ea typeface="+mn-lt"/>
                <a:cs typeface="+mn-lt"/>
              </a:rPr>
              <a:t> table.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U.UserID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U.Phone</a:t>
            </a:r>
            <a:r>
              <a:rPr lang="en-US" sz="1400" dirty="0">
                <a:ea typeface="+mn-lt"/>
                <a:cs typeface="+mn-lt"/>
              </a:rPr>
              <a:t>: Retrieves the user details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SN.SocialNetworkID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SN.Name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</a:rPr>
              <a:t>SN.URL</a:t>
            </a:r>
            <a:r>
              <a:rPr lang="en-US" sz="1400" dirty="0">
                <a:ea typeface="+mn-lt"/>
                <a:cs typeface="+mn-lt"/>
              </a:rPr>
              <a:t>: Retrieves the social network details from the </a:t>
            </a:r>
            <a:r>
              <a:rPr lang="en-US" sz="1400" dirty="0" err="1">
                <a:latin typeface="Consolas"/>
              </a:rPr>
              <a:t>SocialNetwork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USN.SocialNetworkProfileURL</a:t>
            </a:r>
            <a:r>
              <a:rPr lang="en-US" sz="1400" dirty="0">
                <a:ea typeface="+mn-lt"/>
                <a:cs typeface="+mn-lt"/>
              </a:rPr>
              <a:t>: Retrieves the specific social network profile URL for the user.</a:t>
            </a:r>
            <a:endParaRPr lang="en-US" dirty="0"/>
          </a:p>
          <a:p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This query shows which users are connected to which social networks along with their respective profile URLs.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92ADB97-1DBC-80C0-5C7E-F1CDFC09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92" y="3364033"/>
            <a:ext cx="6745111" cy="31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6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5888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Message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>
                <a:ea typeface="+mn-lt"/>
                <a:cs typeface="+mn-lt"/>
              </a:rPr>
              <a:t>Message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263351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Message' </a:t>
            </a:r>
            <a:r>
              <a:rPr lang="en-US" dirty="0"/>
              <a:t>to insert the values in the </a:t>
            </a:r>
            <a:r>
              <a:rPr lang="en-US" dirty="0">
                <a:ea typeface="+mn-lt"/>
                <a:cs typeface="+mn-lt"/>
              </a:rPr>
              <a:t>Message </a:t>
            </a:r>
            <a:r>
              <a:rPr lang="en-US" dirty="0"/>
              <a:t>table</a:t>
            </a:r>
          </a:p>
        </p:txBody>
      </p:sp>
      <p:pic>
        <p:nvPicPr>
          <p:cNvPr id="2" name="Picture 1" descr="A close-up of a computer code&#10;&#10;Description automatically generated">
            <a:extLst>
              <a:ext uri="{FF2B5EF4-FFF2-40B4-BE49-F238E27FC236}">
                <a16:creationId xmlns:a16="http://schemas.microsoft.com/office/drawing/2014/main" id="{E0CE5F49-E1C7-1D4C-9850-BB6E6A71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635603"/>
            <a:ext cx="3578578" cy="1552928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64EA9A-25BB-AF97-9B08-8941A8C2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056" b="174"/>
          <a:stretch/>
        </p:blipFill>
        <p:spPr>
          <a:xfrm>
            <a:off x="4430889" y="172861"/>
            <a:ext cx="4775204" cy="291112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34B4B5-9F07-A378-D8C0-90B37684D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09" y="2968978"/>
            <a:ext cx="4819650" cy="37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7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AFCBB-C3F7-1720-B4E5-B7BECD527789}"/>
              </a:ext>
            </a:extLst>
          </p:cNvPr>
          <p:cNvGrpSpPr/>
          <p:nvPr/>
        </p:nvGrpSpPr>
        <p:grpSpPr>
          <a:xfrm>
            <a:off x="793750" y="1619603"/>
            <a:ext cx="10607675" cy="3620559"/>
            <a:chOff x="934861" y="1252714"/>
            <a:chExt cx="10607675" cy="3620559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A5BE77E-0CD6-A3FC-9D94-5B081EC68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9986" y="3777898"/>
              <a:ext cx="5162550" cy="1095375"/>
            </a:xfrm>
            <a:prstGeom prst="rect">
              <a:avLst/>
            </a:prstGeom>
          </p:spPr>
        </p:pic>
        <p:pic>
          <p:nvPicPr>
            <p:cNvPr id="5" name="Picture 4" descr="A close-up of a list&#10;&#10;Description automatically generated">
              <a:extLst>
                <a:ext uri="{FF2B5EF4-FFF2-40B4-BE49-F238E27FC236}">
                  <a16:creationId xmlns:a16="http://schemas.microsoft.com/office/drawing/2014/main" id="{B10B2FA4-A262-722A-1EAE-6C9D0FCD4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861" y="1696861"/>
              <a:ext cx="5162550" cy="2819400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CA08B63-7723-56C9-1042-D98F9E9C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7869" y="1252714"/>
              <a:ext cx="5162550" cy="265747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A74493-3950-CED4-4C48-637D7407FDEB}"/>
              </a:ext>
            </a:extLst>
          </p:cNvPr>
          <p:cNvSpPr txBox="1"/>
          <p:nvPr/>
        </p:nvSpPr>
        <p:spPr>
          <a:xfrm>
            <a:off x="4027823" y="60010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84108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ptos"/>
                <a:ea typeface="+mj-lt"/>
                <a:cs typeface="+mj-lt"/>
              </a:rPr>
              <a:t>Message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>
                <a:latin typeface="Aptos"/>
                <a:ea typeface="+mj-lt"/>
                <a:cs typeface="+mj-lt"/>
              </a:rPr>
              <a:t>Message </a:t>
            </a:r>
            <a:r>
              <a:rPr lang="en-US" sz="2800" dirty="0">
                <a:ea typeface="+mj-lt"/>
                <a:cs typeface="+mj-lt"/>
              </a:rPr>
              <a:t>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048584"/>
            <a:ext cx="706120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SELECT </a:t>
            </a:r>
            <a:r>
              <a:rPr lang="en-US" sz="1400" err="1">
                <a:ea typeface="+mn-lt"/>
                <a:cs typeface="+mn-lt"/>
              </a:rPr>
              <a:t>M.MessageID</a:t>
            </a:r>
            <a:r>
              <a:rPr lang="en-US" sz="1400">
                <a:ea typeface="+mn-lt"/>
                <a:cs typeface="+mn-lt"/>
              </a:rPr>
              <a:t>, </a:t>
            </a:r>
            <a:endParaRPr lang="en-US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M.Content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M.Timestamp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Sender.UserID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SenderID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Sender.Name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SenderName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Sender.Email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SenderEmail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Sender.Phone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SenderPhone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Receiver.UserID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ReceiverID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Receiver.Name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ReceiverName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Receiver.Email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ReceiverEmail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Receiver.Phone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ReceiverPhone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FROM Message M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User Sender ON </a:t>
            </a:r>
            <a:r>
              <a:rPr lang="en-US" sz="1400" dirty="0" err="1">
                <a:ea typeface="+mn-lt"/>
                <a:cs typeface="+mn-lt"/>
              </a:rPr>
              <a:t>M.SenderID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Sender.UserID</a:t>
            </a:r>
            <a:r>
              <a:rPr lang="en-US" sz="1400" dirty="0">
                <a:ea typeface="+mn-lt"/>
                <a:cs typeface="+mn-lt"/>
              </a:rPr>
              <a:t>  -- Join to get sender details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User Receiver ON </a:t>
            </a:r>
            <a:r>
              <a:rPr lang="en-US" sz="1400" dirty="0" err="1">
                <a:ea typeface="+mn-lt"/>
                <a:cs typeface="+mn-lt"/>
              </a:rPr>
              <a:t>M.ReceiverID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Receiver.UserID</a:t>
            </a:r>
            <a:r>
              <a:rPr lang="en-US" sz="1400" dirty="0">
                <a:ea typeface="+mn-lt"/>
                <a:cs typeface="+mn-lt"/>
              </a:rPr>
              <a:t>;  -- Join to get receiver details</a:t>
            </a:r>
            <a:endParaRPr lang="en-US" dirty="0"/>
          </a:p>
          <a:p>
            <a:endParaRPr lang="en-US" sz="14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M.MessageID</a:t>
            </a:r>
            <a:r>
              <a:rPr lang="en-US" sz="1400" dirty="0">
                <a:ea typeface="+mn-lt"/>
                <a:cs typeface="+mn-lt"/>
              </a:rPr>
              <a:t>: Retrieves the ID of the message from the </a:t>
            </a:r>
            <a:r>
              <a:rPr lang="en-US" sz="1400" dirty="0">
                <a:latin typeface="Consolas"/>
              </a:rPr>
              <a:t>Message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M.Content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M.Timestamp</a:t>
            </a:r>
            <a:r>
              <a:rPr lang="en-US" sz="1400" dirty="0">
                <a:ea typeface="+mn-lt"/>
                <a:cs typeface="+mn-lt"/>
              </a:rPr>
              <a:t>: Retrieves the message content and the timestamp of when the message was sent.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Sender.UserID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Sender.Name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Sender.Email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Sender.Phone</a:t>
            </a:r>
            <a:r>
              <a:rPr lang="en-US" sz="1400" dirty="0">
                <a:ea typeface="+mn-lt"/>
                <a:cs typeface="+mn-lt"/>
              </a:rPr>
              <a:t>: Retrieves the sender's details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Receiver.UserID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Receiver.Name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Receiver.Email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Receiver.Phone</a:t>
            </a:r>
            <a:r>
              <a:rPr lang="en-US" sz="1400" dirty="0">
                <a:ea typeface="+mn-lt"/>
                <a:cs typeface="+mn-lt"/>
              </a:rPr>
              <a:t>: Retrieves the receiver's details from the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endParaRPr lang="en-US" sz="1400" dirty="0">
              <a:latin typeface="Aptos" panose="020B0004020202020204"/>
            </a:endParaRPr>
          </a:p>
          <a:p>
            <a:r>
              <a:rPr lang="en-US" sz="1400" dirty="0">
                <a:ea typeface="+mn-lt"/>
                <a:cs typeface="+mn-lt"/>
              </a:rPr>
              <a:t>This query shows all the messages, along with detailed information about both the sender and receiver.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0D93FBC-EDFD-A72B-9CF9-73BF7440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25722"/>
            <a:ext cx="6096000" cy="29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3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Amenity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>
                <a:ea typeface="+mn-lt"/>
                <a:cs typeface="+mn-lt"/>
              </a:rPr>
              <a:t>Amenity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3986773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Amenity' </a:t>
            </a:r>
            <a:r>
              <a:rPr lang="en-US" dirty="0"/>
              <a:t>to insert the values in the </a:t>
            </a:r>
            <a:r>
              <a:rPr lang="en-US" dirty="0">
                <a:ea typeface="+mn-lt"/>
                <a:cs typeface="+mn-lt"/>
              </a:rPr>
              <a:t>Amenity table</a:t>
            </a:r>
            <a:endParaRPr lang="en-US" dirty="0"/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17FCAB5F-D435-CEEB-4B53-F34A0A1EB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913239"/>
            <a:ext cx="3798712" cy="777523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95A1E62-E2BF-A71A-7DF9-629A9F3C3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883" y="1823156"/>
            <a:ext cx="3695700" cy="41148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5C810A-436F-49F8-2582-4D1D4F61C5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12" r="202" b="137"/>
          <a:stretch/>
        </p:blipFill>
        <p:spPr>
          <a:xfrm>
            <a:off x="8250767" y="811918"/>
            <a:ext cx="1810493" cy="54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4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ptos"/>
                <a:ea typeface="+mj-lt"/>
                <a:cs typeface="+mj-lt"/>
              </a:rPr>
              <a:t>Amenity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>
                <a:latin typeface="Aptos"/>
                <a:ea typeface="+mj-lt"/>
                <a:cs typeface="+mj-lt"/>
              </a:rPr>
              <a:t>Amenity </a:t>
            </a:r>
            <a:r>
              <a:rPr lang="en-US" sz="2800" dirty="0">
                <a:ea typeface="+mj-lt"/>
                <a:cs typeface="+mj-lt"/>
              </a:rPr>
              <a:t>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223562"/>
            <a:ext cx="706120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SELECT </a:t>
            </a:r>
            <a:r>
              <a:rPr lang="en-US" sz="1200" err="1">
                <a:ea typeface="+mn-lt"/>
                <a:cs typeface="+mn-lt"/>
              </a:rPr>
              <a:t>A.AmenityID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err="1">
                <a:ea typeface="+mn-lt"/>
                <a:cs typeface="+mn-lt"/>
              </a:rPr>
              <a:t>A.Name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err="1">
                <a:ea typeface="+mn-lt"/>
                <a:cs typeface="+mn-lt"/>
              </a:rPr>
              <a:t>AmenityName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err="1">
                <a:ea typeface="+mn-lt"/>
                <a:cs typeface="+mn-lt"/>
              </a:rPr>
              <a:t>L.ListingID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err="1">
                <a:ea typeface="+mn-lt"/>
                <a:cs typeface="+mn-lt"/>
              </a:rPr>
              <a:t>L.Title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err="1">
                <a:ea typeface="+mn-lt"/>
                <a:cs typeface="+mn-lt"/>
              </a:rPr>
              <a:t>ListingTitle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err="1">
                <a:ea typeface="+mn-lt"/>
                <a:cs typeface="+mn-lt"/>
              </a:rPr>
              <a:t>L.Description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err="1">
                <a:ea typeface="+mn-lt"/>
                <a:cs typeface="+mn-lt"/>
              </a:rPr>
              <a:t>ListingDescription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err="1">
                <a:ea typeface="+mn-lt"/>
                <a:cs typeface="+mn-lt"/>
              </a:rPr>
              <a:t>L.Price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err="1">
                <a:ea typeface="+mn-lt"/>
                <a:cs typeface="+mn-lt"/>
              </a:rPr>
              <a:t>ListingPrice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err="1">
                <a:ea typeface="+mn-lt"/>
                <a:cs typeface="+mn-lt"/>
              </a:rPr>
              <a:t>L.Location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err="1">
                <a:ea typeface="+mn-lt"/>
                <a:cs typeface="+mn-lt"/>
              </a:rPr>
              <a:t>ListingLocation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FROM Amenity A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INNER JOIN </a:t>
            </a:r>
            <a:r>
              <a:rPr lang="en-US" sz="1200" err="1">
                <a:ea typeface="+mn-lt"/>
                <a:cs typeface="+mn-lt"/>
              </a:rPr>
              <a:t>ListingAmenity</a:t>
            </a:r>
            <a:r>
              <a:rPr lang="en-US" sz="1200" dirty="0">
                <a:ea typeface="+mn-lt"/>
                <a:cs typeface="+mn-lt"/>
              </a:rPr>
              <a:t> LA ON </a:t>
            </a:r>
            <a:r>
              <a:rPr lang="en-US" sz="1200" err="1">
                <a:ea typeface="+mn-lt"/>
                <a:cs typeface="+mn-lt"/>
              </a:rPr>
              <a:t>A.AmenityID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err="1">
                <a:ea typeface="+mn-lt"/>
                <a:cs typeface="+mn-lt"/>
              </a:rPr>
              <a:t>LA.AmenityID</a:t>
            </a:r>
            <a:r>
              <a:rPr lang="en-US" sz="1200" dirty="0">
                <a:ea typeface="+mn-lt"/>
                <a:cs typeface="+mn-lt"/>
              </a:rPr>
              <a:t>  -- Join to get the relationship between Amenity and Listing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INNER JOIN Listing L ON </a:t>
            </a:r>
            <a:r>
              <a:rPr lang="en-US" sz="1200" err="1">
                <a:ea typeface="+mn-lt"/>
                <a:cs typeface="+mn-lt"/>
              </a:rPr>
              <a:t>LA.ListingID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err="1">
                <a:ea typeface="+mn-lt"/>
                <a:cs typeface="+mn-lt"/>
              </a:rPr>
              <a:t>L.ListingID</a:t>
            </a:r>
            <a:r>
              <a:rPr lang="en-US" sz="1200" dirty="0">
                <a:ea typeface="+mn-lt"/>
                <a:cs typeface="+mn-lt"/>
              </a:rPr>
              <a:t>;  -- Join to get listing details</a:t>
            </a:r>
            <a:endParaRPr lang="en-US" sz="1200"/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A.AmenityID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A.Name</a:t>
            </a:r>
            <a:r>
              <a:rPr lang="en-US" sz="1400" dirty="0">
                <a:ea typeface="+mn-lt"/>
                <a:cs typeface="+mn-lt"/>
              </a:rPr>
              <a:t>: Retrieves the ID and name of the amenity from the </a:t>
            </a:r>
            <a:r>
              <a:rPr lang="en-US" sz="1400" dirty="0">
                <a:latin typeface="Consolas"/>
              </a:rPr>
              <a:t>Amenity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L.Title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L.Description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L.Price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L.Location</a:t>
            </a:r>
            <a:r>
              <a:rPr lang="en-US" sz="1400" dirty="0">
                <a:ea typeface="+mn-lt"/>
                <a:cs typeface="+mn-lt"/>
              </a:rPr>
              <a:t>: Retrieves the listing details associated with the amenity from the </a:t>
            </a:r>
            <a:r>
              <a:rPr lang="en-US" sz="1400" dirty="0">
                <a:latin typeface="Consolas"/>
              </a:rPr>
              <a:t>Listing</a:t>
            </a:r>
            <a:r>
              <a:rPr lang="en-US" sz="1400" dirty="0">
                <a:ea typeface="+mn-lt"/>
                <a:cs typeface="+mn-lt"/>
              </a:rPr>
              <a:t> table through the </a:t>
            </a:r>
            <a:r>
              <a:rPr lang="en-US" sz="1400" dirty="0" err="1">
                <a:latin typeface="Consolas"/>
              </a:rPr>
              <a:t>ListingAmenity</a:t>
            </a:r>
            <a:r>
              <a:rPr lang="en-US" sz="1400" dirty="0">
                <a:ea typeface="+mn-lt"/>
                <a:cs typeface="+mn-lt"/>
              </a:rPr>
              <a:t> relationship table.</a:t>
            </a:r>
            <a:endParaRPr lang="en-US" dirty="0"/>
          </a:p>
          <a:p>
            <a:endParaRPr lang="en-US" sz="1400" dirty="0">
              <a:latin typeface="Aptos" panose="020B0004020202020204"/>
            </a:endParaRPr>
          </a:p>
          <a:p>
            <a:r>
              <a:rPr lang="en-US" sz="1400" dirty="0">
                <a:ea typeface="+mn-lt"/>
                <a:cs typeface="+mn-lt"/>
              </a:rPr>
              <a:t>This query returns all amenities along with the corresponding listings that have those amenities.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screenshot of a list of apartments&#10;&#10;Description automatically generated">
            <a:extLst>
              <a:ext uri="{FF2B5EF4-FFF2-40B4-BE49-F238E27FC236}">
                <a16:creationId xmlns:a16="http://schemas.microsoft.com/office/drawing/2014/main" id="{F8C9C7EF-32D9-3BCD-BA8A-D53411DCD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9" y="3532572"/>
            <a:ext cx="6096000" cy="29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4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ea typeface="+mn-lt"/>
                <a:cs typeface="+mn-lt"/>
              </a:rPr>
              <a:t>ListingAmenity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 err="1">
                <a:ea typeface="+mn-lt"/>
                <a:cs typeface="+mn-lt"/>
              </a:rPr>
              <a:t>ListingAmenity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122240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 err="1">
                <a:ea typeface="+mn-lt"/>
                <a:cs typeface="+mn-lt"/>
              </a:rPr>
              <a:t>ListingAmenity</a:t>
            </a:r>
            <a:r>
              <a:rPr lang="en-US" dirty="0">
                <a:ea typeface="+mn-lt"/>
                <a:cs typeface="+mn-lt"/>
              </a:rPr>
              <a:t>' </a:t>
            </a:r>
            <a:r>
              <a:rPr lang="en-US" dirty="0"/>
              <a:t>to insert the values in the </a:t>
            </a:r>
            <a:r>
              <a:rPr lang="en-US" dirty="0" err="1">
                <a:ea typeface="+mn-lt"/>
                <a:cs typeface="+mn-lt"/>
              </a:rPr>
              <a:t>ListingAmenity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/>
          </a:p>
        </p:txBody>
      </p:sp>
      <p:pic>
        <p:nvPicPr>
          <p:cNvPr id="4" name="Picture 3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B2AAAF-7050-AFA4-F920-BCAC1375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770893"/>
            <a:ext cx="3984978" cy="124283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C92FC57-D844-8251-19FE-2E7C8B18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03" y="2032000"/>
            <a:ext cx="4522259" cy="3454400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59A812A-2897-91CE-A6F4-D5119C4E6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555" y="959556"/>
            <a:ext cx="2455333" cy="51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63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ptos"/>
                <a:ea typeface="+mj-lt"/>
                <a:cs typeface="+mj-lt"/>
              </a:rPr>
              <a:t>ListingAmenity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 err="1">
                <a:latin typeface="Aptos"/>
                <a:ea typeface="+mj-lt"/>
                <a:cs typeface="+mj-lt"/>
              </a:rPr>
              <a:t>ListingAmenity</a:t>
            </a:r>
            <a:r>
              <a:rPr lang="en-US" sz="2800" dirty="0">
                <a:latin typeface="Aptos"/>
                <a:ea typeface="+mj-lt"/>
                <a:cs typeface="+mj-lt"/>
              </a:rPr>
              <a:t> </a:t>
            </a:r>
            <a:r>
              <a:rPr lang="en-US" sz="2800" dirty="0">
                <a:ea typeface="+mj-lt"/>
                <a:cs typeface="+mj-lt"/>
              </a:rPr>
              <a:t>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223562"/>
            <a:ext cx="706120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SSELECT </a:t>
            </a:r>
            <a:r>
              <a:rPr lang="en-US" sz="1400" dirty="0" err="1">
                <a:ea typeface="+mn-lt"/>
                <a:cs typeface="+mn-lt"/>
              </a:rPr>
              <a:t>LA.ListingAmenityID</a:t>
            </a:r>
            <a:r>
              <a:rPr lang="en-US" sz="1400" dirty="0">
                <a:ea typeface="+mn-lt"/>
                <a:cs typeface="+mn-lt"/>
              </a:rPr>
              <a:t>, </a:t>
            </a:r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L.Title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ListingTitle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L.Description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ListingDescription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L.Price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ListingPrice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L.Location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ListingLocation</a:t>
            </a:r>
            <a:r>
              <a:rPr lang="en-US" sz="1400" dirty="0">
                <a:ea typeface="+mn-lt"/>
                <a:cs typeface="+mn-lt"/>
              </a:rPr>
              <a:t>,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A.AmenityID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      </a:t>
            </a:r>
            <a:r>
              <a:rPr lang="en-US" sz="1400" dirty="0" err="1">
                <a:ea typeface="+mn-lt"/>
                <a:cs typeface="+mn-lt"/>
              </a:rPr>
              <a:t>A.Name</a:t>
            </a:r>
            <a:r>
              <a:rPr lang="en-US" sz="1400" dirty="0">
                <a:ea typeface="+mn-lt"/>
                <a:cs typeface="+mn-lt"/>
              </a:rPr>
              <a:t> AS </a:t>
            </a:r>
            <a:r>
              <a:rPr lang="en-US" sz="1400" dirty="0" err="1">
                <a:ea typeface="+mn-lt"/>
                <a:cs typeface="+mn-lt"/>
              </a:rPr>
              <a:t>AmenityName</a:t>
            </a:r>
            <a:endParaRPr lang="en-US" dirty="0" err="1"/>
          </a:p>
          <a:p>
            <a:r>
              <a:rPr lang="en-US" sz="1400" dirty="0">
                <a:ea typeface="+mn-lt"/>
                <a:cs typeface="+mn-lt"/>
              </a:rPr>
              <a:t>FROM </a:t>
            </a:r>
            <a:r>
              <a:rPr lang="en-US" sz="1400" dirty="0" err="1">
                <a:ea typeface="+mn-lt"/>
                <a:cs typeface="+mn-lt"/>
              </a:rPr>
              <a:t>ListingAmenity</a:t>
            </a:r>
            <a:r>
              <a:rPr lang="en-US" sz="1400" dirty="0">
                <a:ea typeface="+mn-lt"/>
                <a:cs typeface="+mn-lt"/>
              </a:rPr>
              <a:t> LA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Listing L ON </a:t>
            </a:r>
            <a:r>
              <a:rPr lang="en-US" sz="1400" dirty="0" err="1">
                <a:ea typeface="+mn-lt"/>
                <a:cs typeface="+mn-lt"/>
              </a:rPr>
              <a:t>LA.ListingID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  -- Join to get listing details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Amenity A ON </a:t>
            </a:r>
            <a:r>
              <a:rPr lang="en-US" sz="1400" dirty="0" err="1">
                <a:ea typeface="+mn-lt"/>
                <a:cs typeface="+mn-lt"/>
              </a:rPr>
              <a:t>LA.AmenityID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A.AmenityID</a:t>
            </a:r>
            <a:r>
              <a:rPr lang="en-US" sz="1400" dirty="0">
                <a:ea typeface="+mn-lt"/>
                <a:cs typeface="+mn-lt"/>
              </a:rPr>
              <a:t>;  -- Join to get amenity details</a:t>
            </a:r>
            <a:endParaRPr lang="en-US" dirty="0"/>
          </a:p>
          <a:p>
            <a:endParaRPr lang="en-US" sz="14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latin typeface="Consolas"/>
              </a:rPr>
              <a:t>LA.ListingAmenityID</a:t>
            </a:r>
            <a:r>
              <a:rPr lang="en-US" sz="1400">
                <a:ea typeface="+mn-lt"/>
                <a:cs typeface="+mn-lt"/>
              </a:rPr>
              <a:t>: The unique ID for the listing amenity relationship.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L.Title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L.Description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L.Price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L.Location</a:t>
            </a:r>
            <a:r>
              <a:rPr lang="en-US" sz="1400" dirty="0">
                <a:ea typeface="+mn-lt"/>
                <a:cs typeface="+mn-lt"/>
              </a:rPr>
              <a:t>: Retrieves listing details from the </a:t>
            </a:r>
            <a:r>
              <a:rPr lang="en-US" sz="1400" dirty="0">
                <a:latin typeface="Consolas"/>
              </a:rPr>
              <a:t>Listing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A.AmenityID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A.Name</a:t>
            </a:r>
            <a:r>
              <a:rPr lang="en-US" sz="1400" dirty="0">
                <a:ea typeface="+mn-lt"/>
                <a:cs typeface="+mn-lt"/>
              </a:rPr>
              <a:t>: Retrieves amenity details from the </a:t>
            </a:r>
            <a:r>
              <a:rPr lang="en-US" sz="1400" dirty="0">
                <a:latin typeface="Consolas"/>
              </a:rPr>
              <a:t>Amenity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endParaRPr lang="en-US" sz="1400" dirty="0">
              <a:latin typeface="Aptos" panose="020B0004020202020204"/>
            </a:endParaRPr>
          </a:p>
          <a:p>
            <a:r>
              <a:rPr lang="en-US" sz="1400" dirty="0">
                <a:ea typeface="+mn-lt"/>
                <a:cs typeface="+mn-lt"/>
              </a:rPr>
              <a:t>This query will return all the listings along with their associated amenities, showing the details of both.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list of apartments in india&#10;&#10;Description automatically generated">
            <a:extLst>
              <a:ext uri="{FF2B5EF4-FFF2-40B4-BE49-F238E27FC236}">
                <a16:creationId xmlns:a16="http://schemas.microsoft.com/office/drawing/2014/main" id="{0566C4FF-598A-1DCF-DD9D-87B91B96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9" y="3899937"/>
            <a:ext cx="6096000" cy="26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9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Maintenance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>
                <a:ea typeface="+mn-lt"/>
                <a:cs typeface="+mn-lt"/>
              </a:rPr>
              <a:t>Maintenance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562507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Maintenance' </a:t>
            </a:r>
            <a:r>
              <a:rPr lang="en-US" dirty="0"/>
              <a:t>to insert the values in the </a:t>
            </a:r>
            <a:r>
              <a:rPr lang="en-US" dirty="0">
                <a:ea typeface="+mn-lt"/>
                <a:cs typeface="+mn-lt"/>
              </a:rPr>
              <a:t>Maintenance table</a:t>
            </a:r>
            <a:endParaRPr lang="en-US" dirty="0"/>
          </a:p>
        </p:txBody>
      </p:sp>
      <p:pic>
        <p:nvPicPr>
          <p:cNvPr id="2" name="Picture 1" descr="A close-up of a computer code&#10;&#10;Description automatically generated">
            <a:extLst>
              <a:ext uri="{FF2B5EF4-FFF2-40B4-BE49-F238E27FC236}">
                <a16:creationId xmlns:a16="http://schemas.microsoft.com/office/drawing/2014/main" id="{50C896AE-A0A7-D832-4B74-FA50B5E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861204"/>
            <a:ext cx="3843867" cy="1395237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6A4FFB-BA93-333D-8881-EC4536FD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889" y="2470"/>
            <a:ext cx="4972756" cy="304870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D02494-0E60-16E8-59E3-4D53E4714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56" y="3059288"/>
            <a:ext cx="4114800" cy="36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00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ptos"/>
                <a:ea typeface="+mj-lt"/>
                <a:cs typeface="+mj-lt"/>
              </a:rPr>
              <a:t>Maintenance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>
                <a:latin typeface="Aptos"/>
                <a:ea typeface="+mj-lt"/>
                <a:cs typeface="+mj-lt"/>
              </a:rPr>
              <a:t>Maintenance </a:t>
            </a:r>
            <a:r>
              <a:rPr lang="en-US" sz="2800" dirty="0">
                <a:ea typeface="+mj-lt"/>
                <a:cs typeface="+mj-lt"/>
              </a:rPr>
              <a:t>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23906" y="1223562"/>
            <a:ext cx="628226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SELECT </a:t>
            </a:r>
            <a:r>
              <a:rPr lang="en-US" sz="1200" dirty="0" err="1">
                <a:ea typeface="+mn-lt"/>
                <a:cs typeface="+mn-lt"/>
              </a:rPr>
              <a:t>M.MaintenanceID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M.Description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dirty="0" err="1">
                <a:ea typeface="+mn-lt"/>
                <a:cs typeface="+mn-lt"/>
              </a:rPr>
              <a:t>MaintenanceDescription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M.DateScheduled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M.Status</a:t>
            </a:r>
            <a:r>
              <a:rPr lang="en-US" sz="1200" dirty="0">
                <a:ea typeface="+mn-lt"/>
                <a:cs typeface="+mn-lt"/>
              </a:rPr>
              <a:t>,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L.ListingID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L.Title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dirty="0" err="1">
                <a:ea typeface="+mn-lt"/>
                <a:cs typeface="+mn-lt"/>
              </a:rPr>
              <a:t>ListingTitle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H.HostID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U.Name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dirty="0" err="1">
                <a:ea typeface="+mn-lt"/>
                <a:cs typeface="+mn-lt"/>
              </a:rPr>
              <a:t>HostName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C.Name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dirty="0" err="1">
                <a:ea typeface="+mn-lt"/>
                <a:cs typeface="+mn-lt"/>
              </a:rPr>
              <a:t>CityName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FROM Maintenance M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INNER JOIN Listing L ON </a:t>
            </a:r>
            <a:r>
              <a:rPr lang="en-US" sz="1200" dirty="0" err="1">
                <a:ea typeface="+mn-lt"/>
                <a:cs typeface="+mn-lt"/>
              </a:rPr>
              <a:t>M.ListingID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dirty="0" err="1">
                <a:ea typeface="+mn-lt"/>
                <a:cs typeface="+mn-lt"/>
              </a:rPr>
              <a:t>L.ListingID</a:t>
            </a:r>
            <a:r>
              <a:rPr lang="en-US" sz="1200" dirty="0">
                <a:ea typeface="+mn-lt"/>
                <a:cs typeface="+mn-lt"/>
              </a:rPr>
              <a:t>  -- Join with Listing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INNER JOIN Host H ON </a:t>
            </a:r>
            <a:r>
              <a:rPr lang="en-US" sz="1200" dirty="0" err="1">
                <a:ea typeface="+mn-lt"/>
                <a:cs typeface="+mn-lt"/>
              </a:rPr>
              <a:t>L.HostID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dirty="0" err="1">
                <a:ea typeface="+mn-lt"/>
                <a:cs typeface="+mn-lt"/>
              </a:rPr>
              <a:t>H.HostID</a:t>
            </a:r>
            <a:r>
              <a:rPr lang="en-US" sz="1200" dirty="0">
                <a:ea typeface="+mn-lt"/>
                <a:cs typeface="+mn-lt"/>
              </a:rPr>
              <a:t>           -- Join with Host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INNER JOIN User U ON </a:t>
            </a:r>
            <a:r>
              <a:rPr lang="en-US" sz="1200" dirty="0" err="1">
                <a:ea typeface="+mn-lt"/>
                <a:cs typeface="+mn-lt"/>
              </a:rPr>
              <a:t>H.UserID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dirty="0" err="1">
                <a:ea typeface="+mn-lt"/>
                <a:cs typeface="+mn-lt"/>
              </a:rPr>
              <a:t>U.UserID</a:t>
            </a:r>
            <a:r>
              <a:rPr lang="en-US" sz="1200" dirty="0">
                <a:ea typeface="+mn-lt"/>
                <a:cs typeface="+mn-lt"/>
              </a:rPr>
              <a:t>           -- Join with User (Host details)</a:t>
            </a:r>
            <a:endParaRPr lang="en-US" sz="1600"/>
          </a:p>
          <a:p>
            <a:r>
              <a:rPr lang="en-US" sz="1200" dirty="0">
                <a:ea typeface="+mn-lt"/>
                <a:cs typeface="+mn-lt"/>
              </a:rPr>
              <a:t>INNER JOIN City C ON </a:t>
            </a:r>
            <a:r>
              <a:rPr lang="en-US" sz="1200" dirty="0" err="1">
                <a:ea typeface="+mn-lt"/>
                <a:cs typeface="+mn-lt"/>
              </a:rPr>
              <a:t>L.CityID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dirty="0" err="1">
                <a:ea typeface="+mn-lt"/>
                <a:cs typeface="+mn-lt"/>
              </a:rPr>
              <a:t>C.CityID</a:t>
            </a:r>
            <a:r>
              <a:rPr lang="en-US" sz="1200" dirty="0">
                <a:ea typeface="+mn-lt"/>
                <a:cs typeface="+mn-lt"/>
              </a:rPr>
              <a:t>;          -- Join with City</a:t>
            </a:r>
            <a:endParaRPr lang="en-US" sz="1600"/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6806174" y="1336450"/>
            <a:ext cx="514208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latin typeface="Consolas"/>
              </a:rPr>
              <a:t>M.MaintenanceID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M.Description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M.DateScheduled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latin typeface="Consolas"/>
              </a:rPr>
              <a:t>M.Status</a:t>
            </a:r>
            <a:r>
              <a:rPr lang="en-US" sz="1400">
                <a:ea typeface="+mn-lt"/>
                <a:cs typeface="+mn-lt"/>
              </a:rPr>
              <a:t>: Fetches the maintenance details.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L.Title</a:t>
            </a:r>
            <a:r>
              <a:rPr lang="en-US" sz="1400" dirty="0">
                <a:ea typeface="+mn-lt"/>
                <a:cs typeface="+mn-lt"/>
              </a:rPr>
              <a:t>: Fetches listing information from the </a:t>
            </a:r>
            <a:r>
              <a:rPr lang="en-US" sz="1400" dirty="0">
                <a:latin typeface="Consolas"/>
              </a:rPr>
              <a:t>Listing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H.HostID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: Retrieves the host details using the </a:t>
            </a:r>
            <a:r>
              <a:rPr lang="en-US" sz="1400" dirty="0">
                <a:latin typeface="Consolas"/>
              </a:rPr>
              <a:t>Host</a:t>
            </a:r>
            <a:r>
              <a:rPr lang="en-US" sz="1400" dirty="0">
                <a:ea typeface="+mn-lt"/>
                <a:cs typeface="+mn-lt"/>
              </a:rPr>
              <a:t> and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C.Name</a:t>
            </a:r>
            <a:r>
              <a:rPr lang="en-US" sz="1400" dirty="0">
                <a:ea typeface="+mn-lt"/>
                <a:cs typeface="+mn-lt"/>
              </a:rPr>
              <a:t>: Retrieves the city name associated with the listing.</a:t>
            </a:r>
            <a:endParaRPr lang="en-US"/>
          </a:p>
          <a:p>
            <a:endParaRPr lang="en-US" sz="1400" dirty="0">
              <a:latin typeface="Aptos" panose="020B0004020202020204"/>
            </a:endParaRPr>
          </a:p>
          <a:p>
            <a:r>
              <a:rPr lang="en-US" sz="1400" dirty="0">
                <a:ea typeface="+mn-lt"/>
                <a:cs typeface="+mn-lt"/>
              </a:rPr>
              <a:t>This query retrieves information from </a:t>
            </a:r>
            <a:r>
              <a:rPr lang="en-US" sz="1400" dirty="0">
                <a:latin typeface="Consolas"/>
                <a:ea typeface="+mn-lt"/>
                <a:cs typeface="+mn-lt"/>
              </a:rPr>
              <a:t>Maintenance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Listing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Host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, and </a:t>
            </a:r>
            <a:r>
              <a:rPr lang="en-US" sz="1400" dirty="0">
                <a:latin typeface="Consolas"/>
                <a:ea typeface="+mn-lt"/>
                <a:cs typeface="+mn-lt"/>
              </a:rPr>
              <a:t>City</a:t>
            </a:r>
            <a:r>
              <a:rPr lang="en-US" sz="1400" dirty="0">
                <a:ea typeface="+mn-lt"/>
                <a:cs typeface="+mn-lt"/>
              </a:rPr>
              <a:t> tables. It gives a comprehensive view of maintenance along with its listing, host, and city details.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2D1AFF-83A1-0F7A-DAE7-EDC9EC09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1" y="3968109"/>
            <a:ext cx="6096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23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ea typeface="+mn-lt"/>
                <a:cs typeface="+mn-lt"/>
              </a:rPr>
              <a:t>ListingPhoto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 err="1">
                <a:ea typeface="+mn-lt"/>
                <a:cs typeface="+mn-lt"/>
              </a:rPr>
              <a:t>ListingPhoto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562507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 err="1">
                <a:ea typeface="+mn-lt"/>
                <a:cs typeface="+mn-lt"/>
              </a:rPr>
              <a:t>ListingPhoto</a:t>
            </a:r>
            <a:r>
              <a:rPr lang="en-US" dirty="0">
                <a:ea typeface="+mn-lt"/>
                <a:cs typeface="+mn-lt"/>
              </a:rPr>
              <a:t>' </a:t>
            </a:r>
            <a:r>
              <a:rPr lang="en-US" dirty="0"/>
              <a:t>to insert the values in the </a:t>
            </a:r>
            <a:r>
              <a:rPr lang="en-US" dirty="0" err="1">
                <a:ea typeface="+mn-lt"/>
                <a:cs typeface="+mn-lt"/>
              </a:rPr>
              <a:t>ListingPhoto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/>
          </a:p>
        </p:txBody>
      </p:sp>
      <p:pic>
        <p:nvPicPr>
          <p:cNvPr id="4" name="Picture 3" descr="A close-up of a computer code&#10;&#10;Description automatically generated">
            <a:extLst>
              <a:ext uri="{FF2B5EF4-FFF2-40B4-BE49-F238E27FC236}">
                <a16:creationId xmlns:a16="http://schemas.microsoft.com/office/drawing/2014/main" id="{A895A94D-E76B-03B2-0548-C98F6CA3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3058936"/>
            <a:ext cx="3984978" cy="112395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E8BF29-1D26-B9A6-9D69-45A59A8E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74" y="1890889"/>
            <a:ext cx="4424187" cy="34544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8FA3B00-58F2-6DE0-94F1-A0FFB9259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783" y="1371600"/>
            <a:ext cx="3314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21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ptos"/>
                <a:ea typeface="+mj-lt"/>
                <a:cs typeface="+mj-lt"/>
              </a:rPr>
              <a:t>ListingPhoto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 err="1">
                <a:latin typeface="Aptos"/>
                <a:ea typeface="+mj-lt"/>
                <a:cs typeface="+mj-lt"/>
              </a:rPr>
              <a:t>ListingPhoto</a:t>
            </a:r>
            <a:r>
              <a:rPr lang="en-US" sz="2800" dirty="0">
                <a:latin typeface="Aptos"/>
                <a:ea typeface="+mj-lt"/>
                <a:cs typeface="+mj-lt"/>
              </a:rPr>
              <a:t> </a:t>
            </a:r>
            <a:r>
              <a:rPr lang="en-US" sz="2800" dirty="0">
                <a:ea typeface="+mj-lt"/>
                <a:cs typeface="+mj-lt"/>
              </a:rPr>
              <a:t>Details</a:t>
            </a:r>
            <a:endParaRPr 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223562"/>
            <a:ext cx="706120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SELECT </a:t>
            </a:r>
            <a:r>
              <a:rPr lang="en-US" sz="1200" dirty="0" err="1">
                <a:ea typeface="+mn-lt"/>
                <a:cs typeface="+mn-lt"/>
              </a:rPr>
              <a:t>LP.ListingPhotoID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LP.PhotoURL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dirty="0" err="1">
                <a:ea typeface="+mn-lt"/>
                <a:cs typeface="+mn-lt"/>
              </a:rPr>
              <a:t>ListingPhoto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L.ListingID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L.Title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dirty="0" err="1">
                <a:ea typeface="+mn-lt"/>
                <a:cs typeface="+mn-lt"/>
              </a:rPr>
              <a:t>ListingTitle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H.HostID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U.Name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dirty="0" err="1">
                <a:ea typeface="+mn-lt"/>
                <a:cs typeface="+mn-lt"/>
              </a:rPr>
              <a:t>HostName</a:t>
            </a:r>
            <a:r>
              <a:rPr lang="en-US" sz="1200" dirty="0">
                <a:ea typeface="+mn-lt"/>
                <a:cs typeface="+mn-lt"/>
              </a:rPr>
              <a:t>, 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       </a:t>
            </a:r>
            <a:r>
              <a:rPr lang="en-US" sz="1200" dirty="0" err="1">
                <a:ea typeface="+mn-lt"/>
                <a:cs typeface="+mn-lt"/>
              </a:rPr>
              <a:t>C.Name</a:t>
            </a:r>
            <a:r>
              <a:rPr lang="en-US" sz="1200" dirty="0">
                <a:ea typeface="+mn-lt"/>
                <a:cs typeface="+mn-lt"/>
              </a:rPr>
              <a:t> AS </a:t>
            </a:r>
            <a:r>
              <a:rPr lang="en-US" sz="1200" dirty="0" err="1">
                <a:ea typeface="+mn-lt"/>
                <a:cs typeface="+mn-lt"/>
              </a:rPr>
              <a:t>CityName</a:t>
            </a:r>
            <a:endParaRPr lang="en-US" sz="1200" dirty="0" err="1"/>
          </a:p>
          <a:p>
            <a:r>
              <a:rPr lang="en-US" sz="1200" dirty="0">
                <a:ea typeface="+mn-lt"/>
                <a:cs typeface="+mn-lt"/>
              </a:rPr>
              <a:t>FROM </a:t>
            </a:r>
            <a:r>
              <a:rPr lang="en-US" sz="1200" dirty="0" err="1">
                <a:ea typeface="+mn-lt"/>
                <a:cs typeface="+mn-lt"/>
              </a:rPr>
              <a:t>ListingPhoto</a:t>
            </a:r>
            <a:r>
              <a:rPr lang="en-US" sz="1200" dirty="0">
                <a:ea typeface="+mn-lt"/>
                <a:cs typeface="+mn-lt"/>
              </a:rPr>
              <a:t> LP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INNER JOIN Listing L ON </a:t>
            </a:r>
            <a:r>
              <a:rPr lang="en-US" sz="1200" dirty="0" err="1">
                <a:ea typeface="+mn-lt"/>
                <a:cs typeface="+mn-lt"/>
              </a:rPr>
              <a:t>LP.ListingID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dirty="0" err="1">
                <a:ea typeface="+mn-lt"/>
                <a:cs typeface="+mn-lt"/>
              </a:rPr>
              <a:t>L.ListingID</a:t>
            </a:r>
            <a:r>
              <a:rPr lang="en-US" sz="1200" dirty="0">
                <a:ea typeface="+mn-lt"/>
                <a:cs typeface="+mn-lt"/>
              </a:rPr>
              <a:t>    -- Join with Listing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INNER JOIN Host H ON </a:t>
            </a:r>
            <a:r>
              <a:rPr lang="en-US" sz="1200" dirty="0" err="1">
                <a:ea typeface="+mn-lt"/>
                <a:cs typeface="+mn-lt"/>
              </a:rPr>
              <a:t>L.HostID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dirty="0" err="1">
                <a:ea typeface="+mn-lt"/>
                <a:cs typeface="+mn-lt"/>
              </a:rPr>
              <a:t>H.HostID</a:t>
            </a:r>
            <a:r>
              <a:rPr lang="en-US" sz="1200" dirty="0">
                <a:ea typeface="+mn-lt"/>
                <a:cs typeface="+mn-lt"/>
              </a:rPr>
              <a:t>              -- Join with Host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INNER JOIN User U ON </a:t>
            </a:r>
            <a:r>
              <a:rPr lang="en-US" sz="1200" dirty="0" err="1">
                <a:ea typeface="+mn-lt"/>
                <a:cs typeface="+mn-lt"/>
              </a:rPr>
              <a:t>H.UserID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dirty="0" err="1">
                <a:ea typeface="+mn-lt"/>
                <a:cs typeface="+mn-lt"/>
              </a:rPr>
              <a:t>U.UserID</a:t>
            </a:r>
            <a:r>
              <a:rPr lang="en-US" sz="1200" dirty="0">
                <a:ea typeface="+mn-lt"/>
                <a:cs typeface="+mn-lt"/>
              </a:rPr>
              <a:t>              -- Join with User (Host details)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INNER JOIN City C ON </a:t>
            </a:r>
            <a:r>
              <a:rPr lang="en-US" sz="1200" dirty="0" err="1">
                <a:ea typeface="+mn-lt"/>
                <a:cs typeface="+mn-lt"/>
              </a:rPr>
              <a:t>L.CityID</a:t>
            </a:r>
            <a:r>
              <a:rPr lang="en-US" sz="1200" dirty="0">
                <a:ea typeface="+mn-lt"/>
                <a:cs typeface="+mn-lt"/>
              </a:rPr>
              <a:t> = </a:t>
            </a:r>
            <a:r>
              <a:rPr lang="en-US" sz="1200" dirty="0" err="1">
                <a:ea typeface="+mn-lt"/>
                <a:cs typeface="+mn-lt"/>
              </a:rPr>
              <a:t>C.CityID</a:t>
            </a:r>
            <a:r>
              <a:rPr lang="en-US" sz="1200" dirty="0">
                <a:ea typeface="+mn-lt"/>
                <a:cs typeface="+mn-lt"/>
              </a:rPr>
              <a:t>;             -- Join with City</a:t>
            </a:r>
            <a:endParaRPr lang="en-US" sz="1200" dirty="0"/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LP.ListingPhotoID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LP.PhotoURL</a:t>
            </a:r>
            <a:r>
              <a:rPr lang="en-US" sz="1400" dirty="0">
                <a:ea typeface="+mn-lt"/>
                <a:cs typeface="+mn-lt"/>
              </a:rPr>
              <a:t>: Fetches the photo information from the </a:t>
            </a:r>
            <a:r>
              <a:rPr lang="en-US" sz="1400" dirty="0" err="1">
                <a:latin typeface="Consolas"/>
              </a:rPr>
              <a:t>ListingPhoto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L.Title</a:t>
            </a:r>
            <a:r>
              <a:rPr lang="en-US" sz="1400" dirty="0">
                <a:ea typeface="+mn-lt"/>
                <a:cs typeface="+mn-lt"/>
              </a:rPr>
              <a:t>: Retrieves the associated listing details.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H.HostID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: Retrieves the host details by joining the </a:t>
            </a:r>
            <a:r>
              <a:rPr lang="en-US" sz="1400" dirty="0">
                <a:latin typeface="Consolas"/>
              </a:rPr>
              <a:t>Host</a:t>
            </a:r>
            <a:r>
              <a:rPr lang="en-US" sz="1400" dirty="0">
                <a:ea typeface="+mn-lt"/>
                <a:cs typeface="+mn-lt"/>
              </a:rPr>
              <a:t> and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C.Name</a:t>
            </a:r>
            <a:r>
              <a:rPr lang="en-US" sz="1400" dirty="0">
                <a:ea typeface="+mn-lt"/>
                <a:cs typeface="+mn-lt"/>
              </a:rPr>
              <a:t>: Fetches the city name for the listing.</a:t>
            </a:r>
            <a:endParaRPr lang="en-US" dirty="0"/>
          </a:p>
          <a:p>
            <a:endParaRPr lang="en-US" sz="1400" dirty="0">
              <a:latin typeface="Aptos" panose="020B0004020202020204"/>
            </a:endParaRPr>
          </a:p>
          <a:p>
            <a:r>
              <a:rPr lang="en-US" sz="1400" dirty="0">
                <a:ea typeface="+mn-lt"/>
                <a:cs typeface="+mn-lt"/>
              </a:rPr>
              <a:t>This query provides information from the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ListingPhoto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Listing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Host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, and </a:t>
            </a:r>
            <a:r>
              <a:rPr lang="en-US" sz="1400" dirty="0">
                <a:latin typeface="Consolas"/>
                <a:ea typeface="+mn-lt"/>
                <a:cs typeface="+mn-lt"/>
              </a:rPr>
              <a:t>City</a:t>
            </a:r>
            <a:r>
              <a:rPr lang="en-US" sz="1400" dirty="0">
                <a:ea typeface="+mn-lt"/>
                <a:cs typeface="+mn-lt"/>
              </a:rPr>
              <a:t> tables. It pulls data about the photo, the listing it belongs to, the host responsible for the listing, and the city where the listing is located.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screenshot of a list of apartments&#10;&#10;Description automatically generated">
            <a:extLst>
              <a:ext uri="{FF2B5EF4-FFF2-40B4-BE49-F238E27FC236}">
                <a16:creationId xmlns:a16="http://schemas.microsoft.com/office/drawing/2014/main" id="{D2BF9C0E-CD3E-7262-47A8-D6780B53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8" y="3631419"/>
            <a:ext cx="6096000" cy="311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Coupon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>
                <a:ea typeface="+mn-lt"/>
                <a:cs typeface="+mn-lt"/>
              </a:rPr>
              <a:t>Coupon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562507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>
                <a:ea typeface="+mn-lt"/>
                <a:cs typeface="+mn-lt"/>
              </a:rPr>
              <a:t>Coupon' </a:t>
            </a:r>
            <a:r>
              <a:rPr lang="en-US" dirty="0"/>
              <a:t>to insert the values in the </a:t>
            </a:r>
            <a:r>
              <a:rPr lang="en-US" dirty="0">
                <a:ea typeface="+mn-lt"/>
                <a:cs typeface="+mn-lt"/>
              </a:rPr>
              <a:t>Coupon table</a:t>
            </a:r>
            <a:endParaRPr lang="en-US" dirty="0"/>
          </a:p>
        </p:txBody>
      </p:sp>
      <p:pic>
        <p:nvPicPr>
          <p:cNvPr id="2" name="Picture 1" descr="A close-up of a number&#10;&#10;Description automatically generated">
            <a:extLst>
              <a:ext uri="{FF2B5EF4-FFF2-40B4-BE49-F238E27FC236}">
                <a16:creationId xmlns:a16="http://schemas.microsoft.com/office/drawing/2014/main" id="{E5359360-B8B5-89DE-E529-B95630E0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047" b="22041"/>
          <a:stretch/>
        </p:blipFill>
        <p:spPr>
          <a:xfrm>
            <a:off x="451556" y="3077986"/>
            <a:ext cx="3685827" cy="1079740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D843AAA-DE57-B997-1ACB-A803873D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96" y="2159528"/>
            <a:ext cx="4562475" cy="3334810"/>
          </a:xfrm>
          <a:prstGeom prst="rect">
            <a:avLst/>
          </a:prstGeom>
        </p:spPr>
      </p:pic>
      <p:pic>
        <p:nvPicPr>
          <p:cNvPr id="5" name="Picture 4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D54F3DB5-B4D2-AC54-BBFE-09059B9B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914" y="1371600"/>
            <a:ext cx="3330927" cy="46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0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User: Test Case : </a:t>
            </a:r>
            <a:r>
              <a:rPr lang="en-US" sz="2800" dirty="0">
                <a:ea typeface="+mj-lt"/>
                <a:cs typeface="+mj-lt"/>
              </a:rPr>
              <a:t>To Show All Roles Together</a:t>
            </a:r>
            <a:endParaRPr lang="en-US" sz="2800" dirty="0"/>
          </a:p>
        </p:txBody>
      </p:sp>
      <p:pic>
        <p:nvPicPr>
          <p:cNvPr id="4" name="Content Placeholder 3" descr="A screenshot of a table&#10;&#10;Description automatically generated">
            <a:extLst>
              <a:ext uri="{FF2B5EF4-FFF2-40B4-BE49-F238E27FC236}">
                <a16:creationId xmlns:a16="http://schemas.microsoft.com/office/drawing/2014/main" id="{F259EDB7-3DC4-89C0-07AC-57424DBBE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903" y="1842294"/>
            <a:ext cx="4248150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400707" y="1844450"/>
            <a:ext cx="6242755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SELECT </a:t>
            </a:r>
            <a:r>
              <a:rPr lang="en-US" sz="140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U.UserType</a:t>
            </a:r>
            <a:r>
              <a:rPr lang="en-US" sz="1400" dirty="0">
                <a:ea typeface="+mn-lt"/>
                <a:cs typeface="+mn-lt"/>
              </a:rPr>
              <a:t>, 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      CASE 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          WHEN </a:t>
            </a:r>
            <a:r>
              <a:rPr lang="en-US" sz="1400" err="1">
                <a:ea typeface="+mn-lt"/>
                <a:cs typeface="+mn-lt"/>
              </a:rPr>
              <a:t>U.UserType</a:t>
            </a:r>
            <a:r>
              <a:rPr lang="en-US" sz="1400" dirty="0">
                <a:ea typeface="+mn-lt"/>
                <a:cs typeface="+mn-lt"/>
              </a:rPr>
              <a:t> = 'Host' THEN </a:t>
            </a:r>
            <a:r>
              <a:rPr lang="en-US" sz="1400" err="1">
                <a:ea typeface="+mn-lt"/>
                <a:cs typeface="+mn-lt"/>
              </a:rPr>
              <a:t>H.HostID</a:t>
            </a:r>
            <a:r>
              <a:rPr lang="en-US" sz="1400" dirty="0">
                <a:ea typeface="+mn-lt"/>
                <a:cs typeface="+mn-lt"/>
              </a:rPr>
              <a:t> 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          WHEN </a:t>
            </a:r>
            <a:r>
              <a:rPr lang="en-US" sz="1400" dirty="0" err="1">
                <a:ea typeface="+mn-lt"/>
                <a:cs typeface="+mn-lt"/>
              </a:rPr>
              <a:t>U.UserType</a:t>
            </a:r>
            <a:r>
              <a:rPr lang="en-US" sz="1400" dirty="0">
                <a:ea typeface="+mn-lt"/>
                <a:cs typeface="+mn-lt"/>
              </a:rPr>
              <a:t> = 'Guest' THEN </a:t>
            </a:r>
            <a:r>
              <a:rPr lang="en-US" sz="1400" dirty="0" err="1">
                <a:ea typeface="+mn-lt"/>
                <a:cs typeface="+mn-lt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 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          WHEN </a:t>
            </a:r>
            <a:r>
              <a:rPr lang="en-US" sz="1400" err="1">
                <a:ea typeface="+mn-lt"/>
                <a:cs typeface="+mn-lt"/>
              </a:rPr>
              <a:t>U.UserType</a:t>
            </a:r>
            <a:r>
              <a:rPr lang="en-US" sz="1400" dirty="0">
                <a:ea typeface="+mn-lt"/>
                <a:cs typeface="+mn-lt"/>
              </a:rPr>
              <a:t> = 'Admin' THEN </a:t>
            </a:r>
            <a:r>
              <a:rPr lang="en-US" sz="1400" err="1">
                <a:ea typeface="+mn-lt"/>
                <a:cs typeface="+mn-lt"/>
              </a:rPr>
              <a:t>A.AdminID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      END AS </a:t>
            </a:r>
            <a:r>
              <a:rPr lang="en-US" sz="1400" err="1">
                <a:ea typeface="+mn-lt"/>
                <a:cs typeface="+mn-lt"/>
              </a:rPr>
              <a:t>RoleID</a:t>
            </a:r>
            <a:endParaRPr lang="en-US" sz="1400"/>
          </a:p>
          <a:p>
            <a:r>
              <a:rPr lang="en-US" sz="1400" dirty="0">
                <a:ea typeface="+mn-lt"/>
                <a:cs typeface="+mn-lt"/>
              </a:rPr>
              <a:t>FROM User U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LEFT JOIN Host H ON </a:t>
            </a:r>
            <a:r>
              <a:rPr lang="en-US" sz="140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err="1">
                <a:ea typeface="+mn-lt"/>
                <a:cs typeface="+mn-lt"/>
              </a:rPr>
              <a:t>H.UserID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LEFT JOIN Guest G ON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G.UserID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LEFT JOIN Admin A ON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A.UserID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sz="1400" dirty="0"/>
          </a:p>
          <a:p>
            <a:pPr algn="l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5400707" y="4565072"/>
            <a:ext cx="624275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This query retrieves all users, whether they are a </a:t>
            </a:r>
            <a:r>
              <a:rPr lang="en-US" sz="1400" dirty="0">
                <a:latin typeface="Consolas"/>
                <a:ea typeface="+mn-lt"/>
                <a:cs typeface="+mn-lt"/>
              </a:rPr>
              <a:t>Host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Guest</a:t>
            </a:r>
            <a:r>
              <a:rPr lang="en-US" sz="1400" dirty="0">
                <a:ea typeface="+mn-lt"/>
                <a:cs typeface="+mn-lt"/>
              </a:rPr>
              <a:t>, or </a:t>
            </a:r>
            <a:r>
              <a:rPr lang="en-US" sz="1400">
                <a:latin typeface="Consolas"/>
                <a:ea typeface="+mn-lt"/>
                <a:cs typeface="+mn-lt"/>
              </a:rPr>
              <a:t>Admin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It uses </a:t>
            </a:r>
            <a:r>
              <a:rPr lang="en-US" sz="1400" dirty="0">
                <a:latin typeface="Consolas"/>
                <a:ea typeface="+mn-lt"/>
                <a:cs typeface="+mn-lt"/>
              </a:rPr>
              <a:t>LEFT JOIN</a:t>
            </a:r>
            <a:r>
              <a:rPr lang="en-US" sz="1400" dirty="0">
                <a:ea typeface="+mn-lt"/>
                <a:cs typeface="+mn-lt"/>
              </a:rPr>
              <a:t> to ensure that even if a user is not a host, guest, or admin, their details still appear in the result.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It selects user details (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Phone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UserType</a:t>
            </a:r>
            <a:r>
              <a:rPr lang="en-US" sz="1400" dirty="0">
                <a:ea typeface="+mn-lt"/>
                <a:cs typeface="+mn-lt"/>
              </a:rPr>
              <a:t>), along with the corresponding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HostID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GuestID</a:t>
            </a:r>
            <a:r>
              <a:rPr lang="en-US" sz="1400" dirty="0">
                <a:ea typeface="+mn-lt"/>
                <a:cs typeface="+mn-lt"/>
              </a:rPr>
              <a:t>, and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AdminID</a:t>
            </a:r>
            <a:r>
              <a:rPr lang="en-US" sz="1400" dirty="0">
                <a:ea typeface="+mn-lt"/>
                <a:cs typeface="+mn-lt"/>
              </a:rPr>
              <a:t> if applicable.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1400" dirty="0">
                <a:ea typeface="+mn-lt"/>
                <a:cs typeface="+mn-lt"/>
              </a:rPr>
              <a:t>In this query, the </a:t>
            </a:r>
            <a:r>
              <a:rPr lang="en-US" sz="1400" dirty="0">
                <a:latin typeface="Consolas"/>
                <a:ea typeface="+mn-lt"/>
                <a:cs typeface="+mn-lt"/>
              </a:rPr>
              <a:t>CASE</a:t>
            </a:r>
            <a:r>
              <a:rPr lang="en-US" sz="1400" dirty="0">
                <a:ea typeface="+mn-lt"/>
                <a:cs typeface="+mn-lt"/>
              </a:rPr>
              <a:t> statement checks the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UserType</a:t>
            </a:r>
            <a:r>
              <a:rPr lang="en-US" sz="1400" dirty="0">
                <a:ea typeface="+mn-lt"/>
                <a:cs typeface="+mn-lt"/>
              </a:rPr>
              <a:t> and then assigns the appropriate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HostID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GuestID</a:t>
            </a:r>
            <a:r>
              <a:rPr lang="en-US" sz="1400" dirty="0">
                <a:ea typeface="+mn-lt"/>
                <a:cs typeface="+mn-lt"/>
              </a:rPr>
              <a:t>, or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AdminID</a:t>
            </a:r>
            <a:r>
              <a:rPr lang="en-US" sz="1400" dirty="0">
                <a:ea typeface="+mn-lt"/>
                <a:cs typeface="+mn-lt"/>
              </a:rPr>
              <a:t>. This ensures that you only display the relevant role's ID based on the user type.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819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33" y="-176742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ptos"/>
                <a:ea typeface="+mj-lt"/>
                <a:cs typeface="+mj-lt"/>
              </a:rPr>
              <a:t>Coupon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>
                <a:latin typeface="Aptos"/>
                <a:ea typeface="+mj-lt"/>
                <a:cs typeface="+mj-lt"/>
              </a:rPr>
              <a:t>Coupon </a:t>
            </a:r>
            <a:r>
              <a:rPr lang="en-US" sz="2800" dirty="0">
                <a:latin typeface="Aptos Display"/>
                <a:ea typeface="+mj-lt"/>
                <a:cs typeface="+mj-lt"/>
              </a:rPr>
              <a:t>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913118"/>
            <a:ext cx="7061201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SELECT </a:t>
            </a:r>
            <a:r>
              <a:rPr lang="en-US" sz="1100" err="1">
                <a:ea typeface="+mn-lt"/>
                <a:cs typeface="+mn-lt"/>
              </a:rPr>
              <a:t>C.CouponID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 dirty="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err="1">
                <a:ea typeface="+mn-lt"/>
                <a:cs typeface="+mn-lt"/>
              </a:rPr>
              <a:t>C.Code</a:t>
            </a:r>
            <a:r>
              <a:rPr lang="en-US" sz="1100" dirty="0">
                <a:ea typeface="+mn-lt"/>
                <a:cs typeface="+mn-lt"/>
              </a:rPr>
              <a:t> AS </a:t>
            </a:r>
            <a:r>
              <a:rPr lang="en-US" sz="1100" err="1">
                <a:ea typeface="+mn-lt"/>
                <a:cs typeface="+mn-lt"/>
              </a:rPr>
              <a:t>CouponCode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err="1">
                <a:ea typeface="+mn-lt"/>
                <a:cs typeface="+mn-lt"/>
              </a:rPr>
              <a:t>C.DiscountPercentage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err="1">
                <a:ea typeface="+mn-lt"/>
                <a:cs typeface="+mn-lt"/>
              </a:rPr>
              <a:t>B.BookingID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err="1">
                <a:ea typeface="+mn-lt"/>
                <a:cs typeface="+mn-lt"/>
              </a:rPr>
              <a:t>G.GuestID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err="1">
                <a:ea typeface="+mn-lt"/>
                <a:cs typeface="+mn-lt"/>
              </a:rPr>
              <a:t>U.Name</a:t>
            </a:r>
            <a:r>
              <a:rPr lang="en-US" sz="1100" dirty="0">
                <a:ea typeface="+mn-lt"/>
                <a:cs typeface="+mn-lt"/>
              </a:rPr>
              <a:t> AS </a:t>
            </a:r>
            <a:r>
              <a:rPr lang="en-US" sz="1100" err="1">
                <a:ea typeface="+mn-lt"/>
                <a:cs typeface="+mn-lt"/>
              </a:rPr>
              <a:t>GuestName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err="1">
                <a:ea typeface="+mn-lt"/>
                <a:cs typeface="+mn-lt"/>
              </a:rPr>
              <a:t>L.ListingID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err="1">
                <a:ea typeface="+mn-lt"/>
                <a:cs typeface="+mn-lt"/>
              </a:rPr>
              <a:t>L.Title</a:t>
            </a:r>
            <a:r>
              <a:rPr lang="en-US" sz="1100" dirty="0">
                <a:ea typeface="+mn-lt"/>
                <a:cs typeface="+mn-lt"/>
              </a:rPr>
              <a:t> AS </a:t>
            </a:r>
            <a:r>
              <a:rPr lang="en-US" sz="1100" err="1">
                <a:ea typeface="+mn-lt"/>
                <a:cs typeface="+mn-lt"/>
              </a:rPr>
              <a:t>ListingTitle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FROM Coupon C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INNER JOIN </a:t>
            </a:r>
            <a:r>
              <a:rPr lang="en-US" sz="1100" err="1">
                <a:ea typeface="+mn-lt"/>
                <a:cs typeface="+mn-lt"/>
              </a:rPr>
              <a:t>BookingCoupon</a:t>
            </a:r>
            <a:r>
              <a:rPr lang="en-US" sz="1100" dirty="0">
                <a:ea typeface="+mn-lt"/>
                <a:cs typeface="+mn-lt"/>
              </a:rPr>
              <a:t> BC ON </a:t>
            </a:r>
            <a:r>
              <a:rPr lang="en-US" sz="1100" err="1">
                <a:ea typeface="+mn-lt"/>
                <a:cs typeface="+mn-lt"/>
              </a:rPr>
              <a:t>C.CouponID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err="1">
                <a:ea typeface="+mn-lt"/>
                <a:cs typeface="+mn-lt"/>
              </a:rPr>
              <a:t>BC.CouponID</a:t>
            </a:r>
            <a:r>
              <a:rPr lang="en-US" sz="1100" dirty="0">
                <a:ea typeface="+mn-lt"/>
                <a:cs typeface="+mn-lt"/>
              </a:rPr>
              <a:t>    -- Join with </a:t>
            </a:r>
            <a:r>
              <a:rPr lang="en-US" sz="1100" err="1">
                <a:ea typeface="+mn-lt"/>
                <a:cs typeface="+mn-lt"/>
              </a:rPr>
              <a:t>BookingCoupon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INNER JOIN Booking B ON </a:t>
            </a:r>
            <a:r>
              <a:rPr lang="en-US" sz="1100" err="1">
                <a:ea typeface="+mn-lt"/>
                <a:cs typeface="+mn-lt"/>
              </a:rPr>
              <a:t>BC.BookingID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err="1">
                <a:ea typeface="+mn-lt"/>
                <a:cs typeface="+mn-lt"/>
              </a:rPr>
              <a:t>B.BookingID</a:t>
            </a:r>
            <a:r>
              <a:rPr lang="en-US" sz="1100" dirty="0">
                <a:ea typeface="+mn-lt"/>
                <a:cs typeface="+mn-lt"/>
              </a:rPr>
              <a:t>         -- Join with Booking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INNER JOIN Guest G ON </a:t>
            </a:r>
            <a:r>
              <a:rPr lang="en-US" sz="1100" err="1">
                <a:ea typeface="+mn-lt"/>
                <a:cs typeface="+mn-lt"/>
              </a:rPr>
              <a:t>B.GuestID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err="1">
                <a:ea typeface="+mn-lt"/>
                <a:cs typeface="+mn-lt"/>
              </a:rPr>
              <a:t>G.GuestID</a:t>
            </a:r>
            <a:r>
              <a:rPr lang="en-US" sz="1100" dirty="0">
                <a:ea typeface="+mn-lt"/>
                <a:cs typeface="+mn-lt"/>
              </a:rPr>
              <a:t>                -- Join with Guest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INNER JOIN User U ON </a:t>
            </a:r>
            <a:r>
              <a:rPr lang="en-US" sz="1100" err="1">
                <a:ea typeface="+mn-lt"/>
                <a:cs typeface="+mn-lt"/>
              </a:rPr>
              <a:t>G.UserID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err="1">
                <a:ea typeface="+mn-lt"/>
                <a:cs typeface="+mn-lt"/>
              </a:rPr>
              <a:t>U.UserID</a:t>
            </a:r>
            <a:r>
              <a:rPr lang="en-US" sz="1100" dirty="0">
                <a:ea typeface="+mn-lt"/>
                <a:cs typeface="+mn-lt"/>
              </a:rPr>
              <a:t>                   -- Join with User (Guest details)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INNER JOIN Listing L ON </a:t>
            </a:r>
            <a:r>
              <a:rPr lang="en-US" sz="1100" err="1">
                <a:ea typeface="+mn-lt"/>
                <a:cs typeface="+mn-lt"/>
              </a:rPr>
              <a:t>B.ListingID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err="1">
                <a:ea typeface="+mn-lt"/>
                <a:cs typeface="+mn-lt"/>
              </a:rPr>
              <a:t>L.ListingID</a:t>
            </a:r>
            <a:r>
              <a:rPr lang="en-US" sz="1100" dirty="0">
                <a:ea typeface="+mn-lt"/>
                <a:cs typeface="+mn-lt"/>
              </a:rPr>
              <a:t>;         -- Join with Listing</a:t>
            </a:r>
            <a:endParaRPr lang="en-US" sz="1100"/>
          </a:p>
          <a:p>
            <a:endParaRPr lang="en-US" sz="11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C.CouponID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C.Code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C.DiscountPercentage</a:t>
            </a:r>
            <a:r>
              <a:rPr lang="en-US" sz="1400" dirty="0">
                <a:ea typeface="+mn-lt"/>
                <a:cs typeface="+mn-lt"/>
              </a:rPr>
              <a:t>: Fetches the coupon details.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B.BookingID</a:t>
            </a:r>
            <a:r>
              <a:rPr lang="en-US" sz="1400" dirty="0">
                <a:ea typeface="+mn-lt"/>
                <a:cs typeface="+mn-lt"/>
              </a:rPr>
              <a:t>: Retrieves the associated booking.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: Retrieves the guest details by joining </a:t>
            </a:r>
            <a:r>
              <a:rPr lang="en-US" sz="1400" dirty="0">
                <a:latin typeface="Consolas"/>
              </a:rPr>
              <a:t>Guest</a:t>
            </a:r>
            <a:r>
              <a:rPr lang="en-US" sz="1400" dirty="0">
                <a:ea typeface="+mn-lt"/>
                <a:cs typeface="+mn-lt"/>
              </a:rPr>
              <a:t> and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L.ListingID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L.Title</a:t>
            </a:r>
            <a:r>
              <a:rPr lang="en-US" sz="1400" dirty="0">
                <a:ea typeface="+mn-lt"/>
                <a:cs typeface="+mn-lt"/>
              </a:rPr>
              <a:t>: Fetches the listing details associated with the booking.</a:t>
            </a:r>
            <a:endParaRPr lang="en-US" dirty="0"/>
          </a:p>
          <a:p>
            <a:endParaRPr lang="en-US" sz="1400" dirty="0">
              <a:latin typeface="Aptos" panose="020B0004020202020204"/>
            </a:endParaRPr>
          </a:p>
          <a:p>
            <a:r>
              <a:rPr lang="en-US" sz="1400" dirty="0">
                <a:ea typeface="+mn-lt"/>
                <a:cs typeface="+mn-lt"/>
              </a:rPr>
              <a:t>This query provides information about the coupon, booking, guest, and listing by joining multiple related tables.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530A9A7B-1D2C-C582-B447-93C8CBDF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" y="3431094"/>
            <a:ext cx="6096000" cy="32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ea typeface="+mn-lt"/>
                <a:cs typeface="+mn-lt"/>
              </a:rPr>
              <a:t>BookingCoupon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 err="1">
                <a:ea typeface="+mn-lt"/>
                <a:cs typeface="+mn-lt"/>
              </a:rPr>
              <a:t>BookingCoupon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4562507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 err="1">
                <a:ea typeface="+mn-lt"/>
                <a:cs typeface="+mn-lt"/>
              </a:rPr>
              <a:t>BookingCoupon</a:t>
            </a:r>
            <a:r>
              <a:rPr lang="en-US" dirty="0">
                <a:ea typeface="+mn-lt"/>
                <a:cs typeface="+mn-lt"/>
              </a:rPr>
              <a:t>' </a:t>
            </a:r>
            <a:r>
              <a:rPr lang="en-US" dirty="0"/>
              <a:t>to insert the values in the </a:t>
            </a:r>
            <a:r>
              <a:rPr lang="en-US" dirty="0" err="1">
                <a:ea typeface="+mn-lt"/>
                <a:cs typeface="+mn-lt"/>
              </a:rPr>
              <a:t>BookingCoupon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/>
          </a:p>
        </p:txBody>
      </p:sp>
      <p:pic>
        <p:nvPicPr>
          <p:cNvPr id="4" name="Picture 3" descr="A close-up of a code&#10;&#10;Description automatically generated">
            <a:extLst>
              <a:ext uri="{FF2B5EF4-FFF2-40B4-BE49-F238E27FC236}">
                <a16:creationId xmlns:a16="http://schemas.microsoft.com/office/drawing/2014/main" id="{0F13041E-9D04-14F5-A3D6-8A9B86FA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3140427"/>
            <a:ext cx="3499555" cy="11246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E55A07-036C-643D-C34E-5803356AA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889" y="1857022"/>
            <a:ext cx="5198534" cy="39172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1719A16-AC60-938E-0637-AB533EF294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872" r="-2299"/>
          <a:stretch/>
        </p:blipFill>
        <p:spPr>
          <a:xfrm>
            <a:off x="9420225" y="1313374"/>
            <a:ext cx="2495267" cy="50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63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ptos"/>
                <a:ea typeface="+mj-lt"/>
                <a:cs typeface="+mj-lt"/>
              </a:rPr>
              <a:t>BookingCoupon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 err="1">
                <a:latin typeface="Aptos"/>
                <a:ea typeface="+mj-lt"/>
                <a:cs typeface="+mj-lt"/>
              </a:rPr>
              <a:t>BookingCoupon</a:t>
            </a:r>
            <a:r>
              <a:rPr lang="en-US" sz="2800" dirty="0">
                <a:latin typeface="Aptos"/>
                <a:ea typeface="+mj-lt"/>
                <a:cs typeface="+mj-lt"/>
              </a:rPr>
              <a:t> </a:t>
            </a:r>
            <a:r>
              <a:rPr lang="en-US" sz="2800" dirty="0">
                <a:latin typeface="Aptos Display"/>
                <a:ea typeface="+mj-lt"/>
                <a:cs typeface="+mj-lt"/>
              </a:rPr>
              <a:t>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223562"/>
            <a:ext cx="7061201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SELECT </a:t>
            </a:r>
            <a:r>
              <a:rPr lang="en-US" sz="1100" dirty="0" err="1">
                <a:ea typeface="+mn-lt"/>
                <a:cs typeface="+mn-lt"/>
              </a:rPr>
              <a:t>BC.BookingCouponID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4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B.BookingID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4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G.GuestID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400" dirty="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U.Name</a:t>
            </a:r>
            <a:r>
              <a:rPr lang="en-US" sz="1100" dirty="0">
                <a:ea typeface="+mn-lt"/>
                <a:cs typeface="+mn-lt"/>
              </a:rPr>
              <a:t> AS </a:t>
            </a:r>
            <a:r>
              <a:rPr lang="en-US" sz="1100" dirty="0" err="1">
                <a:ea typeface="+mn-lt"/>
                <a:cs typeface="+mn-lt"/>
              </a:rPr>
              <a:t>GuestName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400" dirty="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C.CouponID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400" dirty="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C.Code</a:t>
            </a:r>
            <a:r>
              <a:rPr lang="en-US" sz="1100" dirty="0">
                <a:ea typeface="+mn-lt"/>
                <a:cs typeface="+mn-lt"/>
              </a:rPr>
              <a:t> AS </a:t>
            </a:r>
            <a:r>
              <a:rPr lang="en-US" sz="1100" dirty="0" err="1">
                <a:ea typeface="+mn-lt"/>
                <a:cs typeface="+mn-lt"/>
              </a:rPr>
              <a:t>CouponCode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400" dirty="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C.DiscountPercentage</a:t>
            </a:r>
            <a:r>
              <a:rPr lang="en-US" sz="1100" dirty="0">
                <a:ea typeface="+mn-lt"/>
                <a:cs typeface="+mn-lt"/>
              </a:rPr>
              <a:t>,</a:t>
            </a:r>
            <a:endParaRPr lang="en-US" sz="1400" dirty="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B.TotalPrice</a:t>
            </a:r>
            <a:endParaRPr lang="en-US" sz="1400" dirty="0" err="1"/>
          </a:p>
          <a:p>
            <a:r>
              <a:rPr lang="en-US" sz="1100" dirty="0">
                <a:ea typeface="+mn-lt"/>
                <a:cs typeface="+mn-lt"/>
              </a:rPr>
              <a:t>FROM </a:t>
            </a:r>
            <a:r>
              <a:rPr lang="en-US" sz="1100" dirty="0" err="1">
                <a:ea typeface="+mn-lt"/>
                <a:cs typeface="+mn-lt"/>
              </a:rPr>
              <a:t>BookingCoupon</a:t>
            </a:r>
            <a:r>
              <a:rPr lang="en-US" sz="1100" dirty="0">
                <a:ea typeface="+mn-lt"/>
                <a:cs typeface="+mn-lt"/>
              </a:rPr>
              <a:t> BC</a:t>
            </a:r>
            <a:endParaRPr lang="en-US" sz="1400" dirty="0"/>
          </a:p>
          <a:p>
            <a:r>
              <a:rPr lang="en-US" sz="1100" dirty="0">
                <a:ea typeface="+mn-lt"/>
                <a:cs typeface="+mn-lt"/>
              </a:rPr>
              <a:t>INNER JOIN Booking B ON </a:t>
            </a:r>
            <a:r>
              <a:rPr lang="en-US" sz="1100" dirty="0" err="1">
                <a:ea typeface="+mn-lt"/>
                <a:cs typeface="+mn-lt"/>
              </a:rPr>
              <a:t>BC.BookingID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dirty="0" err="1">
                <a:ea typeface="+mn-lt"/>
                <a:cs typeface="+mn-lt"/>
              </a:rPr>
              <a:t>B.BookingID</a:t>
            </a:r>
            <a:r>
              <a:rPr lang="en-US" sz="1100" dirty="0">
                <a:ea typeface="+mn-lt"/>
                <a:cs typeface="+mn-lt"/>
              </a:rPr>
              <a:t>        -- Join with Booking</a:t>
            </a:r>
            <a:endParaRPr lang="en-US" sz="1400" dirty="0"/>
          </a:p>
          <a:p>
            <a:r>
              <a:rPr lang="en-US" sz="1100" dirty="0">
                <a:ea typeface="+mn-lt"/>
                <a:cs typeface="+mn-lt"/>
              </a:rPr>
              <a:t>INNER JOIN Guest G ON </a:t>
            </a:r>
            <a:r>
              <a:rPr lang="en-US" sz="1100" dirty="0" err="1">
                <a:ea typeface="+mn-lt"/>
                <a:cs typeface="+mn-lt"/>
              </a:rPr>
              <a:t>B.GuestID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dirty="0" err="1">
                <a:ea typeface="+mn-lt"/>
                <a:cs typeface="+mn-lt"/>
              </a:rPr>
              <a:t>G.GuestID</a:t>
            </a:r>
            <a:r>
              <a:rPr lang="en-US" sz="1100" dirty="0">
                <a:ea typeface="+mn-lt"/>
                <a:cs typeface="+mn-lt"/>
              </a:rPr>
              <a:t>               -- Join with Guest</a:t>
            </a:r>
            <a:endParaRPr lang="en-US" sz="1400" dirty="0"/>
          </a:p>
          <a:p>
            <a:r>
              <a:rPr lang="en-US" sz="1100" dirty="0">
                <a:ea typeface="+mn-lt"/>
                <a:cs typeface="+mn-lt"/>
              </a:rPr>
              <a:t>INNER JOIN User U ON </a:t>
            </a:r>
            <a:r>
              <a:rPr lang="en-US" sz="1100" dirty="0" err="1">
                <a:ea typeface="+mn-lt"/>
                <a:cs typeface="+mn-lt"/>
              </a:rPr>
              <a:t>G.UserID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dirty="0" err="1">
                <a:ea typeface="+mn-lt"/>
                <a:cs typeface="+mn-lt"/>
              </a:rPr>
              <a:t>U.UserID</a:t>
            </a:r>
            <a:r>
              <a:rPr lang="en-US" sz="1100" dirty="0">
                <a:ea typeface="+mn-lt"/>
                <a:cs typeface="+mn-lt"/>
              </a:rPr>
              <a:t>                  -- Join with User (Guest details)</a:t>
            </a:r>
            <a:endParaRPr lang="en-US" sz="1400" dirty="0"/>
          </a:p>
          <a:p>
            <a:r>
              <a:rPr lang="en-US" sz="1100" dirty="0">
                <a:ea typeface="+mn-lt"/>
                <a:cs typeface="+mn-lt"/>
              </a:rPr>
              <a:t>INNER JOIN Coupon C ON </a:t>
            </a:r>
            <a:r>
              <a:rPr lang="en-US" sz="1100" dirty="0" err="1">
                <a:ea typeface="+mn-lt"/>
                <a:cs typeface="+mn-lt"/>
              </a:rPr>
              <a:t>BC.CouponID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dirty="0" err="1">
                <a:ea typeface="+mn-lt"/>
                <a:cs typeface="+mn-lt"/>
              </a:rPr>
              <a:t>C.CouponID</a:t>
            </a:r>
            <a:r>
              <a:rPr lang="en-US" sz="1100" dirty="0">
                <a:ea typeface="+mn-lt"/>
                <a:cs typeface="+mn-lt"/>
              </a:rPr>
              <a:t>;          -- Join with Coupon</a:t>
            </a:r>
            <a:endParaRPr lang="en-US" sz="1400" dirty="0"/>
          </a:p>
          <a:p>
            <a:endParaRPr lang="en-US" sz="11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613329" y="1528361"/>
            <a:ext cx="4351866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BC.BookingCouponID</a:t>
            </a:r>
            <a:r>
              <a:rPr lang="en-US" sz="1400" dirty="0">
                <a:ea typeface="+mn-lt"/>
                <a:cs typeface="+mn-lt"/>
              </a:rPr>
              <a:t>: The ID of the </a:t>
            </a:r>
            <a:r>
              <a:rPr lang="en-US" sz="1400" dirty="0" err="1">
                <a:latin typeface="Consolas"/>
              </a:rPr>
              <a:t>BookingCoupon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B.BookingID</a:t>
            </a:r>
            <a:r>
              <a:rPr lang="en-US" sz="1400" dirty="0">
                <a:ea typeface="+mn-lt"/>
                <a:cs typeface="+mn-lt"/>
              </a:rPr>
              <a:t>: The booking associated with the coupon.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: The guest details by joining the </a:t>
            </a:r>
            <a:r>
              <a:rPr lang="en-US" sz="1400" dirty="0">
                <a:latin typeface="Consolas"/>
              </a:rPr>
              <a:t>Guest</a:t>
            </a:r>
            <a:r>
              <a:rPr lang="en-US" sz="1400" dirty="0">
                <a:ea typeface="+mn-lt"/>
                <a:cs typeface="+mn-lt"/>
              </a:rPr>
              <a:t> and </a:t>
            </a:r>
            <a:r>
              <a:rPr lang="en-US" sz="1400" dirty="0">
                <a:latin typeface="Consolas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C.CouponID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C.Code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C.DiscountPercentage</a:t>
            </a:r>
            <a:r>
              <a:rPr lang="en-US" sz="1400" dirty="0">
                <a:ea typeface="+mn-lt"/>
                <a:cs typeface="+mn-lt"/>
              </a:rPr>
              <a:t>: The coupon details applied to the booking.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B.TotalPrice</a:t>
            </a:r>
            <a:r>
              <a:rPr lang="en-US" sz="1400" dirty="0">
                <a:ea typeface="+mn-lt"/>
                <a:cs typeface="+mn-lt"/>
              </a:rPr>
              <a:t>: The total price of the booking.</a:t>
            </a:r>
            <a:endParaRPr lang="en-US" dirty="0"/>
          </a:p>
          <a:p>
            <a:endParaRPr lang="en-US" sz="1400" dirty="0">
              <a:latin typeface="Aptos" panose="020B0004020202020204"/>
            </a:endParaRPr>
          </a:p>
          <a:p>
            <a:r>
              <a:rPr lang="en-US" sz="1400" dirty="0">
                <a:ea typeface="+mn-lt"/>
                <a:cs typeface="+mn-lt"/>
              </a:rPr>
              <a:t>This query provides comprehensive details about the booking, guest, and coupon used, by joining multiple related tables.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46AC78B-0FAC-F515-D652-C2772D07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43" y="3567315"/>
            <a:ext cx="6096000" cy="31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7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19423" y="447708"/>
            <a:ext cx="3149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ea typeface="+mn-lt"/>
                <a:cs typeface="+mn-lt"/>
              </a:rPr>
              <a:t>TransactionHistory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 </a:t>
            </a:r>
            <a:r>
              <a:rPr lang="en-US" dirty="0" err="1">
                <a:ea typeface="+mn-lt"/>
                <a:cs typeface="+mn-lt"/>
              </a:rPr>
              <a:t>TransactionHistory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5160818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</a:t>
            </a:r>
            <a:r>
              <a:rPr lang="en-US" dirty="0" err="1">
                <a:ea typeface="+mn-lt"/>
                <a:cs typeface="+mn-lt"/>
              </a:rPr>
              <a:t>TransactionHistory</a:t>
            </a:r>
            <a:r>
              <a:rPr lang="en-US" dirty="0">
                <a:ea typeface="+mn-lt"/>
                <a:cs typeface="+mn-lt"/>
              </a:rPr>
              <a:t>' </a:t>
            </a:r>
            <a:r>
              <a:rPr lang="en-US" dirty="0"/>
              <a:t>to insert the values in the </a:t>
            </a:r>
            <a:r>
              <a:rPr lang="en-US" dirty="0" err="1">
                <a:ea typeface="+mn-lt"/>
                <a:cs typeface="+mn-lt"/>
              </a:rPr>
              <a:t>TransactionHistory</a:t>
            </a:r>
            <a:r>
              <a:rPr lang="en-US" dirty="0">
                <a:ea typeface="+mn-lt"/>
                <a:cs typeface="+mn-lt"/>
              </a:rPr>
              <a:t> table</a:t>
            </a:r>
            <a:endParaRPr lang="en-US" dirty="0"/>
          </a:p>
        </p:txBody>
      </p:sp>
      <p:pic>
        <p:nvPicPr>
          <p:cNvPr id="2" name="Picture 1" descr="A computer code with text&#10;&#10;Description automatically generated">
            <a:extLst>
              <a:ext uri="{FF2B5EF4-FFF2-40B4-BE49-F238E27FC236}">
                <a16:creationId xmlns:a16="http://schemas.microsoft.com/office/drawing/2014/main" id="{25A661F1-AD92-2047-955B-938BE283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2876198"/>
            <a:ext cx="3843867" cy="2065162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B29532B-3BC7-ADEB-471D-FE8918B70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437745"/>
            <a:ext cx="6096000" cy="3000375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2EAF532-653E-4490-8271-91697655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024" y="2173111"/>
            <a:ext cx="4143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1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-1764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ptos"/>
                <a:ea typeface="+mj-lt"/>
                <a:cs typeface="+mj-lt"/>
              </a:rPr>
              <a:t>TransactionHistory</a:t>
            </a:r>
            <a:r>
              <a:rPr lang="en-US" sz="2800" dirty="0"/>
              <a:t>: Test Case : </a:t>
            </a:r>
            <a:r>
              <a:rPr lang="en-US" sz="2800" dirty="0">
                <a:ea typeface="+mj-lt"/>
                <a:cs typeface="+mj-lt"/>
              </a:rPr>
              <a:t>To Show </a:t>
            </a:r>
            <a:r>
              <a:rPr lang="en-US" sz="2800" dirty="0" err="1">
                <a:latin typeface="Aptos"/>
                <a:ea typeface="+mj-lt"/>
                <a:cs typeface="+mj-lt"/>
              </a:rPr>
              <a:t>TransactionHistory</a:t>
            </a:r>
            <a:r>
              <a:rPr lang="en-US" sz="2800" dirty="0">
                <a:latin typeface="Aptos"/>
                <a:ea typeface="+mj-lt"/>
                <a:cs typeface="+mj-lt"/>
              </a:rPr>
              <a:t> </a:t>
            </a:r>
            <a:r>
              <a:rPr lang="en-US" sz="2800" dirty="0">
                <a:latin typeface="Aptos Display"/>
                <a:ea typeface="+mj-lt"/>
                <a:cs typeface="+mj-lt"/>
              </a:rPr>
              <a:t>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552128" y="1223562"/>
            <a:ext cx="7061201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</a:rPr>
              <a:t>SELECT </a:t>
            </a:r>
            <a:r>
              <a:rPr lang="en-US" sz="1100" err="1">
                <a:ea typeface="+mn-lt"/>
                <a:cs typeface="+mn-lt"/>
              </a:rPr>
              <a:t>TH.TransactionID</a:t>
            </a:r>
            <a:r>
              <a:rPr lang="en-US" sz="1100">
                <a:ea typeface="+mn-lt"/>
                <a:cs typeface="+mn-lt"/>
              </a:rPr>
              <a:t>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U.UserID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U.Name</a:t>
            </a:r>
            <a:r>
              <a:rPr lang="en-US" sz="1100">
                <a:ea typeface="+mn-lt"/>
                <a:cs typeface="+mn-lt"/>
              </a:rPr>
              <a:t> AS UserName,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P.PaymentID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 dirty="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P.Amount</a:t>
            </a:r>
            <a:r>
              <a:rPr lang="en-US" sz="1100">
                <a:ea typeface="+mn-lt"/>
                <a:cs typeface="+mn-lt"/>
              </a:rPr>
              <a:t> AS PaymentAmount, </a:t>
            </a:r>
            <a:endParaRPr lang="en-US" sz="1100"/>
          </a:p>
          <a:p>
            <a:r>
              <a:rPr lang="en-US" sz="1100">
                <a:ea typeface="+mn-lt"/>
                <a:cs typeface="+mn-lt"/>
              </a:rPr>
              <a:t>       P.Status AS PaymentStatus, 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B.BookingID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 dirty="0"/>
          </a:p>
          <a:p>
            <a:r>
              <a:rPr lang="en-US" sz="1100">
                <a:ea typeface="+mn-lt"/>
                <a:cs typeface="+mn-lt"/>
              </a:rPr>
              <a:t>       B.TotalPrice AS BookingTotalPrice,</a:t>
            </a:r>
            <a:endParaRPr lang="en-US" sz="1100"/>
          </a:p>
          <a:p>
            <a:r>
              <a:rPr lang="en-US" sz="1100" dirty="0">
                <a:ea typeface="+mn-lt"/>
                <a:cs typeface="+mn-lt"/>
              </a:rPr>
              <a:t>       </a:t>
            </a:r>
            <a:r>
              <a:rPr lang="en-US" sz="1100" dirty="0" err="1">
                <a:ea typeface="+mn-lt"/>
                <a:cs typeface="+mn-lt"/>
              </a:rPr>
              <a:t>TH.TransactionDate</a:t>
            </a:r>
            <a:r>
              <a:rPr lang="en-US" sz="1100" dirty="0">
                <a:ea typeface="+mn-lt"/>
                <a:cs typeface="+mn-lt"/>
              </a:rPr>
              <a:t>, </a:t>
            </a:r>
            <a:endParaRPr lang="en-US" sz="1100" dirty="0"/>
          </a:p>
          <a:p>
            <a:r>
              <a:rPr lang="en-US" sz="1100">
                <a:ea typeface="+mn-lt"/>
                <a:cs typeface="+mn-lt"/>
              </a:rPr>
              <a:t>       TH.Amount AS TransactionAmount, </a:t>
            </a:r>
            <a:endParaRPr lang="en-US" sz="1100"/>
          </a:p>
          <a:p>
            <a:r>
              <a:rPr lang="en-US" sz="1100">
                <a:ea typeface="+mn-lt"/>
                <a:cs typeface="+mn-lt"/>
              </a:rPr>
              <a:t>       TH.Status AS TransactionStatus</a:t>
            </a:r>
            <a:endParaRPr lang="en-US" sz="1100"/>
          </a:p>
          <a:p>
            <a:r>
              <a:rPr lang="en-US" sz="1100">
                <a:ea typeface="+mn-lt"/>
                <a:cs typeface="+mn-lt"/>
              </a:rPr>
              <a:t>FROM TransactionHistory TH</a:t>
            </a:r>
            <a:endParaRPr lang="en-US" sz="1100"/>
          </a:p>
          <a:p>
            <a:r>
              <a:rPr lang="en-US" sz="1100">
                <a:ea typeface="+mn-lt"/>
                <a:cs typeface="+mn-lt"/>
              </a:rPr>
              <a:t>INNER JOIN User U ON TH.UserID = U.UserID                -- Join with User</a:t>
            </a:r>
            <a:endParaRPr lang="en-US" sz="1100"/>
          </a:p>
          <a:p>
            <a:r>
              <a:rPr lang="en-US" sz="1100">
                <a:ea typeface="+mn-lt"/>
                <a:cs typeface="+mn-lt"/>
              </a:rPr>
              <a:t>INNER JOIN Payment P ON TH.PaymentID = P.PaymentID       -- Join with Payment</a:t>
            </a:r>
            <a:endParaRPr lang="en-US" sz="1100"/>
          </a:p>
          <a:p>
            <a:r>
              <a:rPr lang="en-US" sz="1100">
                <a:ea typeface="+mn-lt"/>
                <a:cs typeface="+mn-lt"/>
              </a:rPr>
              <a:t>INNER JOIN Booking B ON TH.BookingID = B.BookingID;      -- Join with Booking</a:t>
            </a:r>
            <a:endParaRPr lang="en-US" sz="1100"/>
          </a:p>
          <a:p>
            <a:endParaRPr lang="en-US" sz="11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229507" y="1336450"/>
            <a:ext cx="435186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latin typeface="Consolas"/>
              </a:rPr>
              <a:t>TH.TransactionID</a:t>
            </a:r>
            <a:r>
              <a:rPr lang="en-US" sz="1400">
                <a:ea typeface="+mn-lt"/>
                <a:cs typeface="+mn-lt"/>
              </a:rPr>
              <a:t>: The ID of the transaction.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U.UserID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U.Name</a:t>
            </a:r>
            <a:r>
              <a:rPr lang="en-US" sz="1400" dirty="0">
                <a:ea typeface="+mn-lt"/>
                <a:cs typeface="+mn-lt"/>
              </a:rPr>
              <a:t>: The user details involved in the transaction.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P.PaymentID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P.Amount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P.Status</a:t>
            </a:r>
            <a:r>
              <a:rPr lang="en-US" sz="1400" dirty="0">
                <a:ea typeface="+mn-lt"/>
                <a:cs typeface="+mn-lt"/>
              </a:rPr>
              <a:t>: Payment details such as the amount and payment status.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B.BookingID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B.TotalPrice</a:t>
            </a:r>
            <a:r>
              <a:rPr lang="en-US" sz="1400" dirty="0">
                <a:ea typeface="+mn-lt"/>
                <a:cs typeface="+mn-lt"/>
              </a:rPr>
              <a:t>: Booking details related to the transaction.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</a:rPr>
              <a:t>TH.TransactionDate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TH.Amount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</a:rPr>
              <a:t>TH.Status</a:t>
            </a:r>
            <a:r>
              <a:rPr lang="en-US" sz="1400" dirty="0">
                <a:ea typeface="+mn-lt"/>
                <a:cs typeface="+mn-lt"/>
              </a:rPr>
              <a:t>: The date, amount, and status of the transaction.</a:t>
            </a:r>
            <a:endParaRPr lang="en-US" dirty="0"/>
          </a:p>
          <a:p>
            <a:endParaRPr lang="en-US" sz="1400" dirty="0">
              <a:latin typeface="Aptos" panose="020B0004020202020204"/>
            </a:endParaRPr>
          </a:p>
          <a:p>
            <a:r>
              <a:rPr lang="en-US" sz="1400" dirty="0">
                <a:ea typeface="+mn-lt"/>
                <a:cs typeface="+mn-lt"/>
              </a:rPr>
              <a:t>This query joins the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TransactionHistory</a:t>
            </a:r>
            <a:r>
              <a:rPr lang="en-US" sz="1400" dirty="0">
                <a:ea typeface="+mn-lt"/>
                <a:cs typeface="+mn-lt"/>
              </a:rPr>
              <a:t> table with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latin typeface="Consolas"/>
                <a:ea typeface="+mn-lt"/>
                <a:cs typeface="+mn-lt"/>
              </a:rPr>
              <a:t>Payment</a:t>
            </a:r>
            <a:r>
              <a:rPr lang="en-US" sz="1400" dirty="0">
                <a:ea typeface="+mn-lt"/>
                <a:cs typeface="+mn-lt"/>
              </a:rPr>
              <a:t>, and </a:t>
            </a:r>
            <a:r>
              <a:rPr lang="en-US" sz="1400" dirty="0">
                <a:latin typeface="Consolas"/>
                <a:ea typeface="+mn-lt"/>
                <a:cs typeface="+mn-lt"/>
              </a:rPr>
              <a:t>Booking</a:t>
            </a:r>
            <a:r>
              <a:rPr lang="en-US" sz="1400" dirty="0">
                <a:ea typeface="+mn-lt"/>
                <a:cs typeface="+mn-lt"/>
              </a:rPr>
              <a:t> tables, providing a comprehensive overview of the transactions, including the user, payment, and booking details.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D7C1A8-D7B4-5D4F-4D64-01F81DCD7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81" y="3937542"/>
            <a:ext cx="6096000" cy="27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83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67A2AF-607F-78E4-F815-6BD3492F16BB}"/>
              </a:ext>
            </a:extLst>
          </p:cNvPr>
          <p:cNvSpPr/>
          <p:nvPr/>
        </p:nvSpPr>
        <p:spPr>
          <a:xfrm>
            <a:off x="-7588" y="-4509"/>
            <a:ext cx="3425979" cy="6862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mputer screen shot of a computer flow chart&#10;&#10;Description automatically generated">
            <a:extLst>
              <a:ext uri="{FF2B5EF4-FFF2-40B4-BE49-F238E27FC236}">
                <a16:creationId xmlns:a16="http://schemas.microsoft.com/office/drawing/2014/main" id="{435EDCC8-CBEA-703A-5D44-DDC3EC510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432" y="107712"/>
            <a:ext cx="8249651" cy="6638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68D98-C56E-5D4B-4E8A-9DD155AC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84" y="2760905"/>
            <a:ext cx="2372207" cy="1340955"/>
          </a:xfrm>
        </p:spPr>
        <p:txBody>
          <a:bodyPr/>
          <a:lstStyle/>
          <a:p>
            <a:pPr algn="ctr"/>
            <a:r>
              <a:rPr lang="en-US" dirty="0"/>
              <a:t>Updated ERM</a:t>
            </a:r>
          </a:p>
        </p:txBody>
      </p:sp>
    </p:spTree>
    <p:extLst>
      <p:ext uri="{BB962C8B-B14F-4D97-AF65-F5344CB8AC3E}">
        <p14:creationId xmlns:p14="http://schemas.microsoft.com/office/powerpoint/2010/main" val="432565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172375-4278-3638-4F5B-F71F50BC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820" y="1834313"/>
            <a:ext cx="6084671" cy="3194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9600" dirty="0"/>
              <a:t>Thank</a:t>
            </a:r>
            <a:br>
              <a:rPr lang="en-US" sz="9600" dirty="0"/>
            </a:br>
            <a:r>
              <a:rPr lang="en-US" sz="96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1179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mputer code&#10;&#10;Description automatically generated">
            <a:extLst>
              <a:ext uri="{FF2B5EF4-FFF2-40B4-BE49-F238E27FC236}">
                <a16:creationId xmlns:a16="http://schemas.microsoft.com/office/drawing/2014/main" id="{E6FDBCDE-EDA4-2114-7AF0-26FD8DAF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18" y="2646150"/>
            <a:ext cx="3984978" cy="112994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276167-F85D-58D1-611A-481E88C2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89" y="1715911"/>
            <a:ext cx="3733800" cy="41148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6D72B6-7C5E-B0B1-2AFB-44108CD4D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337" y="699911"/>
            <a:ext cx="2140302" cy="6050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33421" y="4425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640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</a:t>
            </a:r>
            <a:r>
              <a:rPr lang="en-US"/>
              <a:t>structure of the Host 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30712" y="4082729"/>
            <a:ext cx="41091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'Host' to insert the values in the Host table</a:t>
            </a:r>
          </a:p>
        </p:txBody>
      </p:sp>
    </p:spTree>
    <p:extLst>
      <p:ext uri="{BB962C8B-B14F-4D97-AF65-F5344CB8AC3E}">
        <p14:creationId xmlns:p14="http://schemas.microsoft.com/office/powerpoint/2010/main" val="136861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365125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/>
              <a:t>Host: Test Case : </a:t>
            </a:r>
            <a:r>
              <a:rPr lang="en-US" sz="2800" dirty="0">
                <a:ea typeface="+mj-lt"/>
                <a:cs typeface="+mj-lt"/>
              </a:rPr>
              <a:t>To Show Host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7037595" y="1844450"/>
            <a:ext cx="46058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SELECT </a:t>
            </a:r>
            <a:r>
              <a:rPr lang="en-US" sz="1400" err="1">
                <a:ea typeface="+mn-lt"/>
                <a:cs typeface="+mn-lt"/>
              </a:rPr>
              <a:t>H.HostID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H.Phone</a:t>
            </a:r>
            <a:r>
              <a:rPr lang="en-US" sz="1400">
                <a:ea typeface="+mn-lt"/>
                <a:cs typeface="+mn-lt"/>
              </a:rPr>
              <a:t> AS HostPhone, U.UserID, U.Name, U.Email, U.Phone AS UserPhone, U.Bio, U.PhotoURL, U.UserType</a:t>
            </a:r>
            <a:endParaRPr lang="en-US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FROM Host H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INNER JOIN User U ON </a:t>
            </a:r>
            <a:r>
              <a:rPr lang="en-US" sz="1400" dirty="0" err="1">
                <a:ea typeface="+mn-lt"/>
                <a:cs typeface="+mn-lt"/>
              </a:rPr>
              <a:t>H.UserID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054529" y="3430539"/>
            <a:ext cx="4588933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This query will return all hosts along with their respective user information. Since it's an </a:t>
            </a:r>
            <a:r>
              <a:rPr lang="en-US" sz="1400" dirty="0">
                <a:latin typeface="Consolas"/>
                <a:ea typeface="+mn-lt"/>
                <a:cs typeface="+mn-lt"/>
              </a:rPr>
              <a:t>INNER JOIN</a:t>
            </a:r>
            <a:r>
              <a:rPr lang="en-US" sz="1400" dirty="0">
                <a:ea typeface="+mn-lt"/>
                <a:cs typeface="+mn-lt"/>
              </a:rPr>
              <a:t>, it will only return the records where there is a matching </a:t>
            </a:r>
            <a:r>
              <a:rPr lang="en-US" sz="1400" err="1">
                <a:latin typeface="Consolas"/>
                <a:ea typeface="+mn-lt"/>
                <a:cs typeface="+mn-lt"/>
              </a:rPr>
              <a:t>UserID</a:t>
            </a:r>
            <a:r>
              <a:rPr lang="en-US" sz="1400" dirty="0">
                <a:ea typeface="+mn-lt"/>
                <a:cs typeface="+mn-lt"/>
              </a:rPr>
              <a:t> in both the </a:t>
            </a:r>
            <a:r>
              <a:rPr lang="en-US" sz="1400" dirty="0">
                <a:latin typeface="Consolas"/>
                <a:ea typeface="+mn-lt"/>
                <a:cs typeface="+mn-lt"/>
              </a:rPr>
              <a:t>Host</a:t>
            </a:r>
            <a:r>
              <a:rPr lang="en-US" sz="1400" dirty="0">
                <a:ea typeface="+mn-lt"/>
                <a:cs typeface="+mn-lt"/>
              </a:rPr>
              <a:t> and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>
                <a:ea typeface="+mn-lt"/>
                <a:cs typeface="+mn-lt"/>
              </a:rPr>
              <a:t> tables.</a:t>
            </a:r>
            <a:endParaRPr lang="en-US"/>
          </a:p>
          <a:p>
            <a:endParaRPr lang="en-US" sz="1400" dirty="0"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H.HostID</a:t>
            </a:r>
            <a:r>
              <a:rPr lang="en-US" sz="1400" dirty="0">
                <a:ea typeface="+mn-lt"/>
                <a:cs typeface="+mn-lt"/>
              </a:rPr>
              <a:t>: Displays the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HostID</a:t>
            </a:r>
            <a:r>
              <a:rPr lang="en-US" sz="1400" dirty="0">
                <a:ea typeface="+mn-lt"/>
                <a:cs typeface="+mn-lt"/>
              </a:rPr>
              <a:t>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Host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H.Phone</a:t>
            </a:r>
            <a:r>
              <a:rPr lang="en-US" sz="1400" dirty="0">
                <a:ea typeface="+mn-lt"/>
                <a:cs typeface="+mn-lt"/>
              </a:rPr>
              <a:t>: Displays the host's phone number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Host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: Displays the user ID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U.Bio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U.PhotoURL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U.UserType</a:t>
            </a:r>
            <a:r>
              <a:rPr lang="en-US" sz="1400" dirty="0">
                <a:ea typeface="+mn-lt"/>
                <a:cs typeface="+mn-lt"/>
              </a:rPr>
              <a:t>: Display respective fields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99D292-7B88-D21B-4177-61148603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29" y="1846079"/>
            <a:ext cx="6214533" cy="37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26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321229" y="51566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Guest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640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 Guest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319423" y="3919040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'Guest' to insert the values in the Guest table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2343356-355C-5DBF-8A36-2B1C040A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786" y="1715911"/>
            <a:ext cx="4133850" cy="4114800"/>
          </a:xfrm>
          <a:prstGeom prst="rect">
            <a:avLst/>
          </a:prstGeom>
        </p:spPr>
      </p:pic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BA3E640-1F66-851D-4253-EFE87599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5" y="2654378"/>
            <a:ext cx="3990623" cy="102340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B8249C-F967-4A1B-268B-B02E4EBAD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921" y="1190978"/>
            <a:ext cx="1272469" cy="545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4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377-6933-A831-82C2-5417FB70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89" y="365125"/>
            <a:ext cx="10859911" cy="1336851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Guest</a:t>
            </a:r>
            <a:r>
              <a:rPr lang="en-US" sz="2800" dirty="0"/>
              <a:t>: Test Case : </a:t>
            </a:r>
            <a:r>
              <a:rPr lang="en-US" sz="2800">
                <a:ea typeface="+mj-lt"/>
                <a:cs typeface="+mj-lt"/>
              </a:rPr>
              <a:t>To Show Guest Details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B5C3-E3BF-6F41-35F3-61E0BEDB37B1}"/>
              </a:ext>
            </a:extLst>
          </p:cNvPr>
          <p:cNvSpPr txBox="1"/>
          <p:nvPr/>
        </p:nvSpPr>
        <p:spPr>
          <a:xfrm>
            <a:off x="7037595" y="1844450"/>
            <a:ext cx="460586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SELECT </a:t>
            </a:r>
            <a:r>
              <a:rPr lang="en-US" sz="1400" dirty="0" err="1">
                <a:ea typeface="+mn-lt"/>
                <a:cs typeface="+mn-lt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U.Bio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U.PhotoURL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U.UserType</a:t>
            </a:r>
            <a:endParaRPr lang="en-US" dirty="0" err="1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FROM Guest G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INNER JOIN User U ON </a:t>
            </a:r>
            <a:r>
              <a:rPr lang="en-US" sz="1400" dirty="0" err="1">
                <a:ea typeface="+mn-lt"/>
                <a:cs typeface="+mn-lt"/>
              </a:rPr>
              <a:t>G.UserID</a:t>
            </a:r>
            <a:r>
              <a:rPr lang="en-US" sz="1400" dirty="0">
                <a:ea typeface="+mn-lt"/>
                <a:cs typeface="+mn-lt"/>
              </a:rPr>
              <a:t> = </a:t>
            </a:r>
            <a:r>
              <a:rPr lang="en-US" sz="1400" dirty="0" err="1"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4DF2-CA51-6B85-F843-D1B9B83DA982}"/>
              </a:ext>
            </a:extLst>
          </p:cNvPr>
          <p:cNvSpPr txBox="1"/>
          <p:nvPr/>
        </p:nvSpPr>
        <p:spPr>
          <a:xfrm>
            <a:off x="7054529" y="3430539"/>
            <a:ext cx="458893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G.GuestID</a:t>
            </a:r>
            <a:r>
              <a:rPr lang="en-US" sz="1400" dirty="0">
                <a:ea typeface="+mn-lt"/>
                <a:cs typeface="+mn-lt"/>
              </a:rPr>
              <a:t>: Displays the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GuestID</a:t>
            </a:r>
            <a:r>
              <a:rPr lang="en-US" sz="1400" dirty="0">
                <a:ea typeface="+mn-lt"/>
                <a:cs typeface="+mn-lt"/>
              </a:rPr>
              <a:t>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Guest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U.UserID</a:t>
            </a:r>
            <a:r>
              <a:rPr lang="en-US" sz="1400" dirty="0">
                <a:ea typeface="+mn-lt"/>
                <a:cs typeface="+mn-lt"/>
              </a:rPr>
              <a:t>: Displays the user ID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Consolas"/>
                <a:ea typeface="+mn-lt"/>
                <a:cs typeface="+mn-lt"/>
              </a:rPr>
              <a:t>U.Name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U.Email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U.Phone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U.Bio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U.PhotoURL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U.UserType</a:t>
            </a:r>
            <a:r>
              <a:rPr lang="en-US" sz="1400" dirty="0">
                <a:ea typeface="+mn-lt"/>
                <a:cs typeface="+mn-lt"/>
              </a:rPr>
              <a:t>: Display respective fields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This should return all guests along with their corresponding user details from the </a:t>
            </a:r>
            <a:r>
              <a:rPr lang="en-US" sz="1400" dirty="0">
                <a:latin typeface="Consolas"/>
                <a:ea typeface="+mn-lt"/>
                <a:cs typeface="+mn-lt"/>
              </a:rPr>
              <a:t>User</a:t>
            </a:r>
            <a:r>
              <a:rPr lang="en-US" sz="1400" dirty="0">
                <a:ea typeface="+mn-lt"/>
                <a:cs typeface="+mn-lt"/>
              </a:rPr>
              <a:t> table.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B7BB6B-7222-5AD7-CDC3-D24B83EE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5" y="1847192"/>
            <a:ext cx="6417733" cy="28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7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6ED98F-3459-0E1B-2E83-F906302E43DD}"/>
              </a:ext>
            </a:extLst>
          </p:cNvPr>
          <p:cNvSpPr txBox="1"/>
          <p:nvPr/>
        </p:nvSpPr>
        <p:spPr>
          <a:xfrm>
            <a:off x="449245" y="43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Admin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2A0D-C489-0B67-DA42-362E63F2AC46}"/>
              </a:ext>
            </a:extLst>
          </p:cNvPr>
          <p:cNvSpPr txBox="1"/>
          <p:nvPr/>
        </p:nvSpPr>
        <p:spPr>
          <a:xfrm>
            <a:off x="319423" y="1712063"/>
            <a:ext cx="3996267" cy="640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Create Table to define the structure of the Admin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46F9E-5A22-D39F-6C6C-9C5205B55F49}"/>
              </a:ext>
            </a:extLst>
          </p:cNvPr>
          <p:cNvSpPr txBox="1"/>
          <p:nvPr/>
        </p:nvSpPr>
        <p:spPr>
          <a:xfrm>
            <a:off x="449245" y="3873885"/>
            <a:ext cx="4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SQL statement Insert Into 'Admin' to insert the values in the Admin table</a:t>
            </a:r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D39B29B2-0916-6F47-9433-3F09F9F6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2667000"/>
            <a:ext cx="3900312" cy="94262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37940C-794F-895C-6797-496671AD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594" y="1715911"/>
            <a:ext cx="4305300" cy="41148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F7C19F6-3769-3F5E-DC95-4F4AF7D343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526" r="-526"/>
          <a:stretch/>
        </p:blipFill>
        <p:spPr>
          <a:xfrm>
            <a:off x="9161992" y="886177"/>
            <a:ext cx="1246882" cy="59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76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Airbnb</vt:lpstr>
      <vt:lpstr>PowerPoint Presentation</vt:lpstr>
      <vt:lpstr>PowerPoint Presentation</vt:lpstr>
      <vt:lpstr>User: Test Case : To Show All Roles Together</vt:lpstr>
      <vt:lpstr>PowerPoint Presentation</vt:lpstr>
      <vt:lpstr>Host: Test Case : To Show Host Details</vt:lpstr>
      <vt:lpstr>PowerPoint Presentation</vt:lpstr>
      <vt:lpstr>Guest: Test Case : To Show Guest Details</vt:lpstr>
      <vt:lpstr>PowerPoint Presentation</vt:lpstr>
      <vt:lpstr>Admin: Test Case : To Show Admin Details</vt:lpstr>
      <vt:lpstr>PowerPoint Presentation</vt:lpstr>
      <vt:lpstr>City: Test Case : To Show City Details</vt:lpstr>
      <vt:lpstr>PowerPoint Presentation</vt:lpstr>
      <vt:lpstr>PowerPoint Presentation</vt:lpstr>
      <vt:lpstr>Listing: Test Case : To Show Listing Details</vt:lpstr>
      <vt:lpstr>Listing: Test Case : To Show Listing Details</vt:lpstr>
      <vt:lpstr>PowerPoint Presentation</vt:lpstr>
      <vt:lpstr>Availability: Test Case : To Show Availability Details</vt:lpstr>
      <vt:lpstr>PowerPoint Presentation</vt:lpstr>
      <vt:lpstr>Booking: Test Case : To Show Booking Details</vt:lpstr>
      <vt:lpstr>PowerPoint Presentation</vt:lpstr>
      <vt:lpstr>Review: Test Case : To Show Review Details</vt:lpstr>
      <vt:lpstr>PowerPoint Presentation</vt:lpstr>
      <vt:lpstr>Payment: Test Case : To Show Payment Details</vt:lpstr>
      <vt:lpstr>PowerPoint Presentation</vt:lpstr>
      <vt:lpstr>SocialNetwork: Test Case : To Show SocialNetwork Details</vt:lpstr>
      <vt:lpstr>PowerPoint Presentation</vt:lpstr>
      <vt:lpstr>UserSocialNetwork: Test Case : To Show UserSocialNetwork Details</vt:lpstr>
      <vt:lpstr>PowerPoint Presentation</vt:lpstr>
      <vt:lpstr>Message: Test Case : To Show Message Details</vt:lpstr>
      <vt:lpstr>PowerPoint Presentation</vt:lpstr>
      <vt:lpstr>Amenity: Test Case : To Show Amenity Details</vt:lpstr>
      <vt:lpstr>PowerPoint Presentation</vt:lpstr>
      <vt:lpstr>ListingAmenity: Test Case : To Show ListingAmenity Details</vt:lpstr>
      <vt:lpstr>PowerPoint Presentation</vt:lpstr>
      <vt:lpstr>Maintenance: Test Case : To Show Maintenance Details</vt:lpstr>
      <vt:lpstr>PowerPoint Presentation</vt:lpstr>
      <vt:lpstr>ListingPhoto: Test Case : To Show ListingPhoto Details</vt:lpstr>
      <vt:lpstr>PowerPoint Presentation</vt:lpstr>
      <vt:lpstr>Coupon: Test Case : To Show Coupon Details</vt:lpstr>
      <vt:lpstr>PowerPoint Presentation</vt:lpstr>
      <vt:lpstr>BookingCoupon: Test Case : To Show BookingCoupon Details</vt:lpstr>
      <vt:lpstr>PowerPoint Presentation</vt:lpstr>
      <vt:lpstr>TransactionHistory: Test Case : To Show TransactionHistory Details</vt:lpstr>
      <vt:lpstr>Updated ERM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804</cp:revision>
  <dcterms:created xsi:type="dcterms:W3CDTF">2013-07-15T20:26:40Z</dcterms:created>
  <dcterms:modified xsi:type="dcterms:W3CDTF">2024-09-10T06:06:41Z</dcterms:modified>
</cp:coreProperties>
</file>